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14"/>
  </p:sldMasterIdLst>
  <p:notesMasterIdLst>
    <p:notesMasterId r:id="rId43"/>
  </p:notesMasterIdLst>
  <p:handoutMasterIdLst>
    <p:handoutMasterId r:id="rId44"/>
  </p:handoutMasterIdLst>
  <p:sldIdLst>
    <p:sldId id="402" r:id="rId15"/>
    <p:sldId id="256" r:id="rId16"/>
    <p:sldId id="2073" r:id="rId17"/>
    <p:sldId id="364" r:id="rId18"/>
    <p:sldId id="2067" r:id="rId19"/>
    <p:sldId id="2068" r:id="rId20"/>
    <p:sldId id="2061" r:id="rId21"/>
    <p:sldId id="2062" r:id="rId22"/>
    <p:sldId id="2085" r:id="rId23"/>
    <p:sldId id="2086" r:id="rId24"/>
    <p:sldId id="2071" r:id="rId25"/>
    <p:sldId id="2087" r:id="rId26"/>
    <p:sldId id="2072" r:id="rId27"/>
    <p:sldId id="2074" r:id="rId28"/>
    <p:sldId id="2070" r:id="rId29"/>
    <p:sldId id="2075" r:id="rId30"/>
    <p:sldId id="2077" r:id="rId31"/>
    <p:sldId id="2089" r:id="rId32"/>
    <p:sldId id="2064" r:id="rId33"/>
    <p:sldId id="2063" r:id="rId34"/>
    <p:sldId id="2079" r:id="rId35"/>
    <p:sldId id="2080" r:id="rId36"/>
    <p:sldId id="2084" r:id="rId37"/>
    <p:sldId id="2083" r:id="rId38"/>
    <p:sldId id="2088" r:id="rId39"/>
    <p:sldId id="2065" r:id="rId40"/>
    <p:sldId id="2078" r:id="rId41"/>
    <p:sldId id="449" r:id="rId42"/>
  </p:sldIdLst>
  <p:sldSz cx="12195175" cy="6858000"/>
  <p:notesSz cx="6858000" cy="9144000"/>
  <p:embeddedFontLst>
    <p:embeddedFont>
      <p:font typeface="Arial Unicode MS" panose="020B0604020202020204" pitchFamily="34" charset="-128"/>
      <p:regular r:id="rId45"/>
    </p:embeddedFont>
    <p:embeddedFont>
      <p:font typeface="72 Brand" panose="020B0504030603020204" pitchFamily="34" charset="0"/>
      <p:regular r:id="rId46"/>
      <p:bold r:id="rId47"/>
      <p:italic r:id="rId48"/>
      <p:boldItalic r:id="rId49"/>
    </p:embeddedFont>
    <p:embeddedFont>
      <p:font typeface="72 Brand Medium" panose="020B0504030603020204" pitchFamily="34" charset="0"/>
      <p:regular r:id="rId50"/>
      <p:italic r:id="rId51"/>
    </p:embeddedFont>
    <p:embeddedFont>
      <p:font typeface="Cambria Math" panose="02040503050406030204" pitchFamily="18" charset="0"/>
      <p:regular r:id="rId52"/>
    </p:embeddedFont>
  </p:embeddedFontLst>
  <p:custDataLst>
    <p:tags r:id="rId53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36C5496-1222-894E-9328-C0D14E3A4ADA}">
          <p14:sldIdLst>
            <p14:sldId id="402"/>
            <p14:sldId id="256"/>
            <p14:sldId id="2073"/>
            <p14:sldId id="364"/>
            <p14:sldId id="2067"/>
            <p14:sldId id="2068"/>
            <p14:sldId id="2061"/>
            <p14:sldId id="2062"/>
            <p14:sldId id="2085"/>
            <p14:sldId id="2086"/>
            <p14:sldId id="2071"/>
            <p14:sldId id="2087"/>
            <p14:sldId id="2072"/>
            <p14:sldId id="2074"/>
            <p14:sldId id="2070"/>
            <p14:sldId id="2075"/>
            <p14:sldId id="2077"/>
            <p14:sldId id="2089"/>
            <p14:sldId id="2064"/>
            <p14:sldId id="2063"/>
            <p14:sldId id="2079"/>
            <p14:sldId id="2080"/>
            <p14:sldId id="2084"/>
            <p14:sldId id="2083"/>
            <p14:sldId id="2088"/>
            <p14:sldId id="2065"/>
            <p14:sldId id="2078"/>
            <p14:sldId id="449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3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39" autoAdjust="0"/>
    <p:restoredTop sz="79843" autoAdjust="0"/>
  </p:normalViewPr>
  <p:slideViewPr>
    <p:cSldViewPr snapToGrid="0" showGuides="1">
      <p:cViewPr>
        <p:scale>
          <a:sx n="71" d="100"/>
          <a:sy n="71" d="100"/>
        </p:scale>
        <p:origin x="728" y="712"/>
      </p:cViewPr>
      <p:guideLst>
        <p:guide pos="3841"/>
        <p:guide orient="horz" pos="3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4008" y="168"/>
      </p:cViewPr>
      <p:guideLst>
        <p:guide orient="horz" pos="2880"/>
        <p:guide pos="2160"/>
      </p:guideLst>
    </p:cSldViewPr>
  </p:notesViewPr>
  <p:gridSpacing cx="936117" cy="93611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customXml" Target="../customXml/item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font" Target="fonts/font1.fntdata"/><Relationship Id="rId53" Type="http://schemas.openxmlformats.org/officeDocument/2006/relationships/tags" Target="tags/tag1.xml"/><Relationship Id="rId5" Type="http://schemas.openxmlformats.org/officeDocument/2006/relationships/customXml" Target="../customXml/item5.xml"/><Relationship Id="rId19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font" Target="fonts/font2.fntdata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31" Type="http://schemas.openxmlformats.org/officeDocument/2006/relationships/slide" Target="slides/slide17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72 Brand" panose="020B0504030603020204" pitchFamily="34" charset="0"/>
              </a:rPr>
              <a:pPr algn="ctr"/>
              <a:t>‹#›</a:t>
            </a:fld>
            <a:endParaRPr lang="de-DE" sz="1000" dirty="0">
              <a:latin typeface="72 Brand" panose="020B05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72 Brand" panose="020B0504030603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3613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16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26238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17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17895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Precision:  </a:t>
            </a:r>
            <a:r>
              <a:rPr lang="en-US" dirty="0" err="1"/>
              <a:t>senkrechte</a:t>
            </a:r>
            <a:r>
              <a:rPr lang="en-US" dirty="0"/>
              <a:t> linier: </a:t>
            </a:r>
            <a:r>
              <a:rPr lang="en-US" dirty="0" err="1"/>
              <a:t>Anteil</a:t>
            </a:r>
            <a:r>
              <a:rPr lang="en-US" dirty="0"/>
              <a:t> der </a:t>
            </a:r>
            <a:r>
              <a:rPr lang="en-US" dirty="0" err="1"/>
              <a:t>korrekten</a:t>
            </a:r>
            <a:r>
              <a:rPr lang="en-US" dirty="0"/>
              <a:t> </a:t>
            </a:r>
            <a:r>
              <a:rPr lang="en-US" dirty="0" err="1"/>
              <a:t>Vorhersagen</a:t>
            </a:r>
            <a:r>
              <a:rPr lang="en-US" dirty="0"/>
              <a:t> in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positven</a:t>
            </a:r>
            <a:r>
              <a:rPr lang="en-US" dirty="0"/>
              <a:t> </a:t>
            </a:r>
            <a:r>
              <a:rPr lang="en-US" dirty="0" err="1"/>
              <a:t>Vorhersagen</a:t>
            </a:r>
            <a:endParaRPr lang="en-US" dirty="0"/>
          </a:p>
          <a:p>
            <a:r>
              <a:rPr lang="en-US" dirty="0"/>
              <a:t>Recall: </a:t>
            </a:r>
            <a:r>
              <a:rPr lang="en-US" dirty="0" err="1"/>
              <a:t>horizontale</a:t>
            </a:r>
            <a:r>
              <a:rPr lang="en-US" dirty="0"/>
              <a:t> line: </a:t>
            </a:r>
            <a:r>
              <a:rPr lang="en-US" dirty="0" err="1"/>
              <a:t>Anteil</a:t>
            </a:r>
            <a:r>
              <a:rPr lang="en-US" dirty="0"/>
              <a:t> der </a:t>
            </a:r>
            <a:r>
              <a:rPr lang="en-US" dirty="0" err="1"/>
              <a:t>Richtig</a:t>
            </a:r>
            <a:r>
              <a:rPr lang="en-US" dirty="0"/>
              <a:t> </a:t>
            </a:r>
            <a:r>
              <a:rPr lang="en-US" dirty="0" err="1"/>
              <a:t>Vorhergesagten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Bezug</a:t>
            </a:r>
            <a:r>
              <a:rPr lang="en-US" dirty="0"/>
              <a:t> auf alle </a:t>
            </a:r>
            <a:r>
              <a:rPr lang="en-US" dirty="0" err="1"/>
              <a:t>Richtigen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19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39882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20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73042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Regression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Verfahren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b="1" dirty="0" err="1"/>
              <a:t>Modellierung</a:t>
            </a:r>
            <a:r>
              <a:rPr lang="en-GB" b="1" dirty="0"/>
              <a:t> der </a:t>
            </a:r>
            <a:r>
              <a:rPr lang="en-GB" b="1" dirty="0" err="1"/>
              <a:t>Beziehung</a:t>
            </a:r>
            <a:r>
              <a:rPr lang="en-GB" b="1" dirty="0"/>
              <a:t> </a:t>
            </a:r>
            <a:r>
              <a:rPr lang="en-GB" b="1" dirty="0" err="1"/>
              <a:t>zwischen</a:t>
            </a:r>
            <a:r>
              <a:rPr lang="en-GB" b="1" dirty="0"/>
              <a:t> </a:t>
            </a:r>
            <a:r>
              <a:rPr lang="en-GB" b="1" dirty="0" err="1"/>
              <a:t>einer</a:t>
            </a:r>
            <a:r>
              <a:rPr lang="en-GB" b="1" dirty="0"/>
              <a:t> </a:t>
            </a:r>
            <a:r>
              <a:rPr lang="en-GB" b="1" dirty="0" err="1"/>
              <a:t>abhängigen</a:t>
            </a:r>
            <a:r>
              <a:rPr lang="en-GB" b="1" dirty="0"/>
              <a:t> </a:t>
            </a:r>
            <a:r>
              <a:rPr lang="en-GB" b="1" dirty="0" err="1"/>
              <a:t>Zielvariablen</a:t>
            </a:r>
            <a:r>
              <a:rPr lang="en-GB" b="1" dirty="0"/>
              <a:t> (</a:t>
            </a:r>
            <a:r>
              <a:rPr lang="en-GB" b="1" dirty="0" err="1"/>
              <a:t>Zielwert</a:t>
            </a:r>
            <a:r>
              <a:rPr lang="en-GB" b="1" dirty="0"/>
              <a:t>)</a:t>
            </a:r>
            <a:r>
              <a:rPr lang="en-GB" dirty="0"/>
              <a:t> und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mehreren</a:t>
            </a:r>
            <a:r>
              <a:rPr lang="en-GB" dirty="0"/>
              <a:t> </a:t>
            </a:r>
            <a:r>
              <a:rPr lang="en-GB" b="1" dirty="0" err="1"/>
              <a:t>unabhängigen</a:t>
            </a:r>
            <a:r>
              <a:rPr lang="en-GB" b="1" dirty="0"/>
              <a:t> </a:t>
            </a:r>
            <a:r>
              <a:rPr lang="en-GB" b="1" dirty="0" err="1"/>
              <a:t>Variablen</a:t>
            </a:r>
            <a:r>
              <a:rPr lang="en-GB" b="1" dirty="0"/>
              <a:t> (Features </a:t>
            </a:r>
            <a:r>
              <a:rPr lang="en-GB" b="1" dirty="0" err="1"/>
              <a:t>oder</a:t>
            </a:r>
            <a:r>
              <a:rPr lang="en-GB" b="1" dirty="0"/>
              <a:t> </a:t>
            </a:r>
            <a:r>
              <a:rPr lang="en-GB" b="1" dirty="0" err="1"/>
              <a:t>Eingabedaten</a:t>
            </a:r>
            <a:r>
              <a:rPr lang="en-GB" b="1" dirty="0"/>
              <a:t>)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25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100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Regression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Verfahren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b="1" dirty="0" err="1"/>
              <a:t>Modellierung</a:t>
            </a:r>
            <a:r>
              <a:rPr lang="en-GB" b="1" dirty="0"/>
              <a:t> der </a:t>
            </a:r>
            <a:r>
              <a:rPr lang="en-GB" b="1" dirty="0" err="1"/>
              <a:t>Beziehung</a:t>
            </a:r>
            <a:r>
              <a:rPr lang="en-GB" b="1" dirty="0"/>
              <a:t> </a:t>
            </a:r>
            <a:r>
              <a:rPr lang="en-GB" b="1" dirty="0" err="1"/>
              <a:t>zwischen</a:t>
            </a:r>
            <a:r>
              <a:rPr lang="en-GB" b="1" dirty="0"/>
              <a:t> </a:t>
            </a:r>
            <a:r>
              <a:rPr lang="en-GB" b="1" dirty="0" err="1"/>
              <a:t>einer</a:t>
            </a:r>
            <a:r>
              <a:rPr lang="en-GB" b="1" dirty="0"/>
              <a:t> </a:t>
            </a:r>
            <a:r>
              <a:rPr lang="en-GB" b="1" dirty="0" err="1"/>
              <a:t>abhängigen</a:t>
            </a:r>
            <a:r>
              <a:rPr lang="en-GB" b="1" dirty="0"/>
              <a:t> </a:t>
            </a:r>
            <a:r>
              <a:rPr lang="en-GB" b="1" dirty="0" err="1"/>
              <a:t>Zielvariablen</a:t>
            </a:r>
            <a:r>
              <a:rPr lang="en-GB" b="1" dirty="0"/>
              <a:t> (</a:t>
            </a:r>
            <a:r>
              <a:rPr lang="en-GB" b="1" dirty="0" err="1"/>
              <a:t>Zielwert</a:t>
            </a:r>
            <a:r>
              <a:rPr lang="en-GB" b="1" dirty="0"/>
              <a:t>)</a:t>
            </a:r>
            <a:r>
              <a:rPr lang="en-GB" dirty="0"/>
              <a:t> und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mehreren</a:t>
            </a:r>
            <a:r>
              <a:rPr lang="en-GB" dirty="0"/>
              <a:t> </a:t>
            </a:r>
            <a:r>
              <a:rPr lang="en-GB" b="1" dirty="0" err="1"/>
              <a:t>unabhängigen</a:t>
            </a:r>
            <a:r>
              <a:rPr lang="en-GB" b="1" dirty="0"/>
              <a:t> </a:t>
            </a:r>
            <a:r>
              <a:rPr lang="en-GB" b="1" dirty="0" err="1"/>
              <a:t>Variablen</a:t>
            </a:r>
            <a:r>
              <a:rPr lang="en-GB" b="1" dirty="0"/>
              <a:t> (Features </a:t>
            </a:r>
            <a:r>
              <a:rPr lang="en-GB" b="1" dirty="0" err="1"/>
              <a:t>oder</a:t>
            </a:r>
            <a:r>
              <a:rPr lang="en-GB" b="1" dirty="0"/>
              <a:t> </a:t>
            </a:r>
            <a:r>
              <a:rPr lang="en-GB" b="1" dirty="0" err="1"/>
              <a:t>Eingabedaten</a:t>
            </a:r>
            <a:r>
              <a:rPr lang="en-GB" b="1" dirty="0"/>
              <a:t>)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26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19070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0972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Anwendungsfälle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Erkundung</a:t>
            </a:r>
            <a:r>
              <a:rPr lang="en-US" dirty="0"/>
              <a:t> des </a:t>
            </a:r>
            <a:r>
              <a:rPr lang="en-US" dirty="0" err="1"/>
              <a:t>Datensatzes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Überwachung</a:t>
            </a:r>
            <a:r>
              <a:rPr lang="en-US" dirty="0"/>
              <a:t> </a:t>
            </a:r>
            <a:r>
              <a:rPr lang="en-US" dirty="0" err="1"/>
              <a:t>laufender</a:t>
            </a:r>
            <a:r>
              <a:rPr lang="en-US" dirty="0"/>
              <a:t> </a:t>
            </a:r>
            <a:r>
              <a:rPr lang="en-US" dirty="0" err="1"/>
              <a:t>Prozesse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Dimensionsreduzierung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Trennung</a:t>
            </a:r>
            <a:r>
              <a:rPr lang="en-US" dirty="0"/>
              <a:t> der </a:t>
            </a:r>
            <a:r>
              <a:rPr lang="en-US" dirty="0" err="1"/>
              <a:t>Daten</a:t>
            </a:r>
            <a:r>
              <a:rPr lang="en-US" dirty="0"/>
              <a:t> für </a:t>
            </a:r>
            <a:r>
              <a:rPr lang="en-US" dirty="0" err="1"/>
              <a:t>wietere</a:t>
            </a:r>
            <a:r>
              <a:rPr lang="en-US" dirty="0"/>
              <a:t> </a:t>
            </a:r>
            <a:r>
              <a:rPr lang="en-US" dirty="0" err="1"/>
              <a:t>Analysen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Finden</a:t>
            </a:r>
            <a:r>
              <a:rPr lang="en-US" dirty="0"/>
              <a:t> von </a:t>
            </a:r>
            <a:r>
              <a:rPr lang="en-US" dirty="0" err="1"/>
              <a:t>natürlichen</a:t>
            </a:r>
            <a:r>
              <a:rPr lang="en-US" dirty="0"/>
              <a:t> </a:t>
            </a:r>
            <a:r>
              <a:rPr lang="en-US" dirty="0" err="1"/>
              <a:t>Gruppierungen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4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7001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6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63927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7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4775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8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86052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9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54693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10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34668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Zähle</a:t>
            </a:r>
            <a:r>
              <a:rPr lang="en-GB" b="1" dirty="0"/>
              <a:t> auf </a:t>
            </a:r>
            <a:r>
              <a:rPr lang="en-GB" b="1" dirty="0" err="1"/>
              <a:t>Paar</a:t>
            </a:r>
            <a:r>
              <a:rPr lang="en-GB" b="1" dirty="0"/>
              <a:t>-Basis: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a: </a:t>
            </a:r>
            <a:r>
              <a:rPr lang="en-GB" dirty="0" err="1"/>
              <a:t>Anzahl</a:t>
            </a:r>
            <a:r>
              <a:rPr lang="en-GB" dirty="0"/>
              <a:t> der </a:t>
            </a:r>
            <a:r>
              <a:rPr lang="en-GB" dirty="0" err="1"/>
              <a:t>Paare</a:t>
            </a:r>
            <a:r>
              <a:rPr lang="en-GB" dirty="0"/>
              <a:t> (</a:t>
            </a:r>
            <a:r>
              <a:rPr lang="en-GB" dirty="0" err="1"/>
              <a:t>i,j</a:t>
            </a:r>
            <a:r>
              <a:rPr lang="en-GB" dirty="0"/>
              <a:t>)(</a:t>
            </a:r>
            <a:r>
              <a:rPr lang="en-GB" dirty="0" err="1"/>
              <a:t>i,j</a:t>
            </a:r>
            <a:r>
              <a:rPr lang="en-GB" dirty="0"/>
              <a:t>)(</a:t>
            </a:r>
            <a:r>
              <a:rPr lang="en-GB" dirty="0" err="1"/>
              <a:t>i,j</a:t>
            </a:r>
            <a:r>
              <a:rPr lang="en-GB" dirty="0"/>
              <a:t>), die </a:t>
            </a:r>
            <a:r>
              <a:rPr lang="en-GB" b="1" dirty="0" err="1"/>
              <a:t>im</a:t>
            </a:r>
            <a:r>
              <a:rPr lang="en-GB" b="1" dirty="0"/>
              <a:t> </a:t>
            </a:r>
            <a:r>
              <a:rPr lang="en-GB" b="1" dirty="0" err="1"/>
              <a:t>selben</a:t>
            </a:r>
            <a:r>
              <a:rPr lang="en-GB" dirty="0"/>
              <a:t> </a:t>
            </a:r>
            <a:r>
              <a:rPr lang="en-GB" dirty="0" err="1"/>
              <a:t>gefundenen</a:t>
            </a:r>
            <a:r>
              <a:rPr lang="en-GB" dirty="0"/>
              <a:t> Cluster </a:t>
            </a:r>
            <a:r>
              <a:rPr lang="en-GB" b="1" dirty="0"/>
              <a:t>und</a:t>
            </a:r>
            <a:r>
              <a:rPr lang="en-GB" dirty="0"/>
              <a:t> in </a:t>
            </a:r>
            <a:r>
              <a:rPr lang="en-GB" dirty="0" err="1"/>
              <a:t>derselben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b: </a:t>
            </a:r>
            <a:r>
              <a:rPr lang="en-GB" dirty="0" err="1"/>
              <a:t>Anzahl</a:t>
            </a:r>
            <a:r>
              <a:rPr lang="en-GB" dirty="0"/>
              <a:t> der </a:t>
            </a:r>
            <a:r>
              <a:rPr lang="en-GB" dirty="0" err="1"/>
              <a:t>Paare</a:t>
            </a:r>
            <a:r>
              <a:rPr lang="en-GB" dirty="0"/>
              <a:t>, die in </a:t>
            </a:r>
            <a:r>
              <a:rPr lang="en-GB" b="1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Clustern</a:t>
            </a:r>
            <a:r>
              <a:rPr lang="en-GB" dirty="0"/>
              <a:t> </a:t>
            </a:r>
            <a:r>
              <a:rPr lang="en-GB" b="1" dirty="0"/>
              <a:t>und</a:t>
            </a:r>
            <a:r>
              <a:rPr lang="en-GB" dirty="0"/>
              <a:t> in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Klassen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c: </a:t>
            </a:r>
            <a:r>
              <a:rPr lang="en-GB" dirty="0" err="1"/>
              <a:t>Paare</a:t>
            </a:r>
            <a:r>
              <a:rPr lang="en-GB" dirty="0"/>
              <a:t>, die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selben</a:t>
            </a:r>
            <a:r>
              <a:rPr lang="en-GB" dirty="0"/>
              <a:t> Cluster, </a:t>
            </a:r>
            <a:r>
              <a:rPr lang="en-GB" dirty="0" err="1"/>
              <a:t>aber</a:t>
            </a:r>
            <a:r>
              <a:rPr lang="en-GB" dirty="0"/>
              <a:t> in </a:t>
            </a:r>
            <a:r>
              <a:rPr lang="en-GB" b="1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Klassen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d: </a:t>
            </a:r>
            <a:r>
              <a:rPr lang="en-GB" dirty="0" err="1"/>
              <a:t>Paare</a:t>
            </a:r>
            <a:r>
              <a:rPr lang="en-GB" dirty="0"/>
              <a:t>, die in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Clustern</a:t>
            </a:r>
            <a:r>
              <a:rPr lang="en-GB" dirty="0"/>
              <a:t>, </a:t>
            </a:r>
            <a:r>
              <a:rPr lang="en-GB" dirty="0" err="1"/>
              <a:t>aber</a:t>
            </a:r>
            <a:r>
              <a:rPr lang="en-GB" dirty="0"/>
              <a:t> in </a:t>
            </a:r>
            <a:r>
              <a:rPr lang="en-GB" dirty="0" err="1"/>
              <a:t>derselben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Rand-Index (RI):</a:t>
            </a:r>
            <a:endParaRPr lang="en-GB" dirty="0"/>
          </a:p>
          <a:p>
            <a:r>
              <a:rPr lang="en-GB" dirty="0"/>
              <a:t>RI=</a:t>
            </a:r>
            <a:r>
              <a:rPr lang="en-GB" dirty="0" err="1"/>
              <a:t>a+b</a:t>
            </a:r>
            <a:r>
              <a:rPr lang="en-GB" dirty="0"/>
              <a:t>/</a:t>
            </a:r>
            <a:r>
              <a:rPr lang="en-GB" dirty="0" err="1"/>
              <a:t>a+b+c+d</a:t>
            </a:r>
            <a:r>
              <a:rPr lang="en-GB" dirty="0"/>
              <a:t>=</a:t>
            </a:r>
            <a:r>
              <a:rPr lang="en-GB" dirty="0" err="1"/>
              <a:t>a+b</a:t>
            </a:r>
            <a:r>
              <a:rPr lang="en-GB" dirty="0"/>
              <a:t>/(N/2).  RI = {a + b}/{a + b + c + d} = {a + b}/{{N/2}}</a:t>
            </a:r>
          </a:p>
          <a:p>
            <a:endParaRPr lang="en-GB" dirty="0"/>
          </a:p>
          <a:p>
            <a:r>
              <a:rPr lang="en-GB" dirty="0"/>
              <a:t> </a:t>
            </a:r>
            <a:r>
              <a:rPr lang="en-GB" b="1" dirty="0"/>
              <a:t>ARI-</a:t>
            </a:r>
            <a:r>
              <a:rPr lang="en-GB" b="1" dirty="0" err="1"/>
              <a:t>Korrektur</a:t>
            </a:r>
            <a:r>
              <a:rPr lang="en-GB" b="1" dirty="0"/>
              <a:t>:</a:t>
            </a:r>
            <a:endParaRPr lang="en-GB" dirty="0"/>
          </a:p>
          <a:p>
            <a:r>
              <a:rPr lang="en-GB" dirty="0"/>
              <a:t>ARI=RI−E[RI]max⁡(RI)−E[RI]=(</a:t>
            </a:r>
            <a:r>
              <a:rPr lang="en-GB" dirty="0" err="1"/>
              <a:t>a+b</a:t>
            </a:r>
            <a:r>
              <a:rPr lang="en-GB" dirty="0"/>
              <a:t>)−E[</a:t>
            </a:r>
            <a:r>
              <a:rPr lang="en-GB" dirty="0" err="1"/>
              <a:t>a+b</a:t>
            </a:r>
            <a:r>
              <a:rPr lang="en-GB" dirty="0"/>
              <a:t>](N2)−E[</a:t>
            </a:r>
            <a:r>
              <a:rPr lang="en-GB" dirty="0" err="1"/>
              <a:t>a+b</a:t>
            </a:r>
            <a:r>
              <a:rPr lang="en-GB" dirty="0"/>
              <a:t>]. \</a:t>
            </a:r>
            <a:r>
              <a:rPr lang="en-GB" dirty="0" err="1"/>
              <a:t>mathrm</a:t>
            </a:r>
            <a:r>
              <a:rPr lang="en-GB" dirty="0"/>
              <a:t>{ARI} = \frac{\</a:t>
            </a:r>
            <a:r>
              <a:rPr lang="en-GB" dirty="0" err="1"/>
              <a:t>mathrm</a:t>
            </a:r>
            <a:r>
              <a:rPr lang="en-GB" dirty="0"/>
              <a:t>{RI} - \</a:t>
            </a:r>
            <a:r>
              <a:rPr lang="en-GB" dirty="0" err="1"/>
              <a:t>mathbb</a:t>
            </a:r>
            <a:r>
              <a:rPr lang="en-GB" dirty="0"/>
              <a:t>{E}[\</a:t>
            </a:r>
            <a:r>
              <a:rPr lang="en-GB" dirty="0" err="1"/>
              <a:t>mathrm</a:t>
            </a:r>
            <a:r>
              <a:rPr lang="en-GB" dirty="0"/>
              <a:t>{RI}]}{\max(\</a:t>
            </a:r>
            <a:r>
              <a:rPr lang="en-GB" dirty="0" err="1"/>
              <a:t>mathrm</a:t>
            </a:r>
            <a:r>
              <a:rPr lang="en-GB" dirty="0"/>
              <a:t>{RI}) - \</a:t>
            </a:r>
            <a:r>
              <a:rPr lang="en-GB" dirty="0" err="1"/>
              <a:t>mathbb</a:t>
            </a:r>
            <a:r>
              <a:rPr lang="en-GB" dirty="0"/>
              <a:t>{E}[\</a:t>
            </a:r>
            <a:r>
              <a:rPr lang="en-GB" dirty="0" err="1"/>
              <a:t>mathrm</a:t>
            </a:r>
            <a:r>
              <a:rPr lang="en-GB" dirty="0"/>
              <a:t>{RI}]} = \frac{(a + b) - \</a:t>
            </a:r>
            <a:r>
              <a:rPr lang="en-GB" dirty="0" err="1"/>
              <a:t>mathbb</a:t>
            </a:r>
            <a:r>
              <a:rPr lang="en-GB" dirty="0"/>
              <a:t>{E}[a + b]}{\</a:t>
            </a:r>
            <a:r>
              <a:rPr lang="en-GB" dirty="0" err="1"/>
              <a:t>tbinom</a:t>
            </a:r>
            <a:r>
              <a:rPr lang="en-GB" dirty="0"/>
              <a:t>{N}{2} - \</a:t>
            </a:r>
            <a:r>
              <a:rPr lang="en-GB" dirty="0" err="1"/>
              <a:t>mathbb</a:t>
            </a:r>
            <a:r>
              <a:rPr lang="en-GB" dirty="0"/>
              <a:t>{E}[a + b]}.ARI=max(RI)−E[RI]RI−E[RI]​=(2N​)−E[</a:t>
            </a:r>
            <a:r>
              <a:rPr lang="en-GB" dirty="0" err="1"/>
              <a:t>a+b</a:t>
            </a:r>
            <a:r>
              <a:rPr lang="en-GB" dirty="0"/>
              <a:t>](</a:t>
            </a:r>
            <a:r>
              <a:rPr lang="en-GB" dirty="0" err="1"/>
              <a:t>a+b</a:t>
            </a:r>
            <a:r>
              <a:rPr lang="en-GB" dirty="0"/>
              <a:t>)−E[</a:t>
            </a:r>
            <a:r>
              <a:rPr lang="en-GB" dirty="0" err="1"/>
              <a:t>a+b</a:t>
            </a:r>
            <a:r>
              <a:rPr lang="en-GB" dirty="0"/>
              <a:t>]​.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64637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Zähle</a:t>
            </a:r>
            <a:r>
              <a:rPr lang="en-GB" b="1" dirty="0"/>
              <a:t> auf </a:t>
            </a:r>
            <a:r>
              <a:rPr lang="en-GB" b="1" dirty="0" err="1"/>
              <a:t>Paar</a:t>
            </a:r>
            <a:r>
              <a:rPr lang="en-GB" b="1" dirty="0"/>
              <a:t>-Basis: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a: </a:t>
            </a:r>
            <a:r>
              <a:rPr lang="en-GB" dirty="0" err="1"/>
              <a:t>Anzahl</a:t>
            </a:r>
            <a:r>
              <a:rPr lang="en-GB" dirty="0"/>
              <a:t> der </a:t>
            </a:r>
            <a:r>
              <a:rPr lang="en-GB" dirty="0" err="1"/>
              <a:t>Paare</a:t>
            </a:r>
            <a:r>
              <a:rPr lang="en-GB" dirty="0"/>
              <a:t> (</a:t>
            </a:r>
            <a:r>
              <a:rPr lang="en-GB" dirty="0" err="1"/>
              <a:t>i,j</a:t>
            </a:r>
            <a:r>
              <a:rPr lang="en-GB" dirty="0"/>
              <a:t>)(</a:t>
            </a:r>
            <a:r>
              <a:rPr lang="en-GB" dirty="0" err="1"/>
              <a:t>i,j</a:t>
            </a:r>
            <a:r>
              <a:rPr lang="en-GB" dirty="0"/>
              <a:t>)(</a:t>
            </a:r>
            <a:r>
              <a:rPr lang="en-GB" dirty="0" err="1"/>
              <a:t>i,j</a:t>
            </a:r>
            <a:r>
              <a:rPr lang="en-GB" dirty="0"/>
              <a:t>), die </a:t>
            </a:r>
            <a:r>
              <a:rPr lang="en-GB" b="1" dirty="0" err="1"/>
              <a:t>im</a:t>
            </a:r>
            <a:r>
              <a:rPr lang="en-GB" b="1" dirty="0"/>
              <a:t> </a:t>
            </a:r>
            <a:r>
              <a:rPr lang="en-GB" b="1" dirty="0" err="1"/>
              <a:t>selben</a:t>
            </a:r>
            <a:r>
              <a:rPr lang="en-GB" dirty="0"/>
              <a:t> </a:t>
            </a:r>
            <a:r>
              <a:rPr lang="en-GB" dirty="0" err="1"/>
              <a:t>gefundenen</a:t>
            </a:r>
            <a:r>
              <a:rPr lang="en-GB" dirty="0"/>
              <a:t> Cluster </a:t>
            </a:r>
            <a:r>
              <a:rPr lang="en-GB" b="1" dirty="0"/>
              <a:t>und</a:t>
            </a:r>
            <a:r>
              <a:rPr lang="en-GB" dirty="0"/>
              <a:t> in </a:t>
            </a:r>
            <a:r>
              <a:rPr lang="en-GB" dirty="0" err="1"/>
              <a:t>derselben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b: </a:t>
            </a:r>
            <a:r>
              <a:rPr lang="en-GB" dirty="0" err="1"/>
              <a:t>Anzahl</a:t>
            </a:r>
            <a:r>
              <a:rPr lang="en-GB" dirty="0"/>
              <a:t> der </a:t>
            </a:r>
            <a:r>
              <a:rPr lang="en-GB" dirty="0" err="1"/>
              <a:t>Paare</a:t>
            </a:r>
            <a:r>
              <a:rPr lang="en-GB" dirty="0"/>
              <a:t>, die in </a:t>
            </a:r>
            <a:r>
              <a:rPr lang="en-GB" b="1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Clustern</a:t>
            </a:r>
            <a:r>
              <a:rPr lang="en-GB" dirty="0"/>
              <a:t> </a:t>
            </a:r>
            <a:r>
              <a:rPr lang="en-GB" b="1" dirty="0"/>
              <a:t>und</a:t>
            </a:r>
            <a:r>
              <a:rPr lang="en-GB" dirty="0"/>
              <a:t> in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Klassen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c: </a:t>
            </a:r>
            <a:r>
              <a:rPr lang="en-GB" dirty="0" err="1"/>
              <a:t>Paare</a:t>
            </a:r>
            <a:r>
              <a:rPr lang="en-GB" dirty="0"/>
              <a:t>, die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selben</a:t>
            </a:r>
            <a:r>
              <a:rPr lang="en-GB" dirty="0"/>
              <a:t> Cluster, </a:t>
            </a:r>
            <a:r>
              <a:rPr lang="en-GB" dirty="0" err="1"/>
              <a:t>aber</a:t>
            </a:r>
            <a:r>
              <a:rPr lang="en-GB" dirty="0"/>
              <a:t> in </a:t>
            </a:r>
            <a:r>
              <a:rPr lang="en-GB" b="1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Klassen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d: </a:t>
            </a:r>
            <a:r>
              <a:rPr lang="en-GB" dirty="0" err="1"/>
              <a:t>Paare</a:t>
            </a:r>
            <a:r>
              <a:rPr lang="en-GB" dirty="0"/>
              <a:t>, die in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Clustern</a:t>
            </a:r>
            <a:r>
              <a:rPr lang="en-GB" dirty="0"/>
              <a:t>, </a:t>
            </a:r>
            <a:r>
              <a:rPr lang="en-GB" dirty="0" err="1"/>
              <a:t>aber</a:t>
            </a:r>
            <a:r>
              <a:rPr lang="en-GB" dirty="0"/>
              <a:t> in </a:t>
            </a:r>
            <a:r>
              <a:rPr lang="en-GB" dirty="0" err="1"/>
              <a:t>derselben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Rand-Index (RI):</a:t>
            </a:r>
            <a:endParaRPr lang="en-GB" dirty="0"/>
          </a:p>
          <a:p>
            <a:r>
              <a:rPr lang="en-GB" dirty="0"/>
              <a:t>RI=</a:t>
            </a:r>
            <a:r>
              <a:rPr lang="en-GB" dirty="0" err="1"/>
              <a:t>a+b</a:t>
            </a:r>
            <a:r>
              <a:rPr lang="en-GB" dirty="0"/>
              <a:t>/</a:t>
            </a:r>
            <a:r>
              <a:rPr lang="en-GB" dirty="0" err="1"/>
              <a:t>a+b+c+d</a:t>
            </a:r>
            <a:r>
              <a:rPr lang="en-GB" dirty="0"/>
              <a:t>=</a:t>
            </a:r>
            <a:r>
              <a:rPr lang="en-GB" dirty="0" err="1"/>
              <a:t>a+b</a:t>
            </a:r>
            <a:r>
              <a:rPr lang="en-GB" dirty="0"/>
              <a:t>/(N/2).  RI = {a + b}/{a + b + c + d} = {a + b}/{{N/2}}</a:t>
            </a:r>
          </a:p>
          <a:p>
            <a:endParaRPr lang="en-GB" dirty="0"/>
          </a:p>
          <a:p>
            <a:r>
              <a:rPr lang="en-GB" dirty="0"/>
              <a:t> </a:t>
            </a:r>
            <a:r>
              <a:rPr lang="en-GB" b="1" dirty="0"/>
              <a:t>ARI-</a:t>
            </a:r>
            <a:r>
              <a:rPr lang="en-GB" b="1" dirty="0" err="1"/>
              <a:t>Korrektur</a:t>
            </a:r>
            <a:r>
              <a:rPr lang="en-GB" b="1" dirty="0"/>
              <a:t>:</a:t>
            </a:r>
            <a:endParaRPr lang="en-GB" dirty="0"/>
          </a:p>
          <a:p>
            <a:r>
              <a:rPr lang="en-GB" dirty="0"/>
              <a:t>ARI=RI−E[RI]max⁡(RI)−E[RI]=(</a:t>
            </a:r>
            <a:r>
              <a:rPr lang="en-GB" dirty="0" err="1"/>
              <a:t>a+b</a:t>
            </a:r>
            <a:r>
              <a:rPr lang="en-GB" dirty="0"/>
              <a:t>)−E[</a:t>
            </a:r>
            <a:r>
              <a:rPr lang="en-GB" dirty="0" err="1"/>
              <a:t>a+b</a:t>
            </a:r>
            <a:r>
              <a:rPr lang="en-GB" dirty="0"/>
              <a:t>](N2)−E[</a:t>
            </a:r>
            <a:r>
              <a:rPr lang="en-GB" dirty="0" err="1"/>
              <a:t>a+b</a:t>
            </a:r>
            <a:r>
              <a:rPr lang="en-GB" dirty="0"/>
              <a:t>]. \</a:t>
            </a:r>
            <a:r>
              <a:rPr lang="en-GB" dirty="0" err="1"/>
              <a:t>mathrm</a:t>
            </a:r>
            <a:r>
              <a:rPr lang="en-GB" dirty="0"/>
              <a:t>{ARI} = \frac{\</a:t>
            </a:r>
            <a:r>
              <a:rPr lang="en-GB" dirty="0" err="1"/>
              <a:t>mathrm</a:t>
            </a:r>
            <a:r>
              <a:rPr lang="en-GB" dirty="0"/>
              <a:t>{RI} - \</a:t>
            </a:r>
            <a:r>
              <a:rPr lang="en-GB" dirty="0" err="1"/>
              <a:t>mathbb</a:t>
            </a:r>
            <a:r>
              <a:rPr lang="en-GB" dirty="0"/>
              <a:t>{E}[\</a:t>
            </a:r>
            <a:r>
              <a:rPr lang="en-GB" dirty="0" err="1"/>
              <a:t>mathrm</a:t>
            </a:r>
            <a:r>
              <a:rPr lang="en-GB" dirty="0"/>
              <a:t>{RI}]}{\max(\</a:t>
            </a:r>
            <a:r>
              <a:rPr lang="en-GB" dirty="0" err="1"/>
              <a:t>mathrm</a:t>
            </a:r>
            <a:r>
              <a:rPr lang="en-GB" dirty="0"/>
              <a:t>{RI}) - \</a:t>
            </a:r>
            <a:r>
              <a:rPr lang="en-GB" dirty="0" err="1"/>
              <a:t>mathbb</a:t>
            </a:r>
            <a:r>
              <a:rPr lang="en-GB" dirty="0"/>
              <a:t>{E}[\</a:t>
            </a:r>
            <a:r>
              <a:rPr lang="en-GB" dirty="0" err="1"/>
              <a:t>mathrm</a:t>
            </a:r>
            <a:r>
              <a:rPr lang="en-GB" dirty="0"/>
              <a:t>{RI}]} = \frac{(a + b) - \</a:t>
            </a:r>
            <a:r>
              <a:rPr lang="en-GB" dirty="0" err="1"/>
              <a:t>mathbb</a:t>
            </a:r>
            <a:r>
              <a:rPr lang="en-GB" dirty="0"/>
              <a:t>{E}[a + b]}{\</a:t>
            </a:r>
            <a:r>
              <a:rPr lang="en-GB" dirty="0" err="1"/>
              <a:t>tbinom</a:t>
            </a:r>
            <a:r>
              <a:rPr lang="en-GB" dirty="0"/>
              <a:t>{N}{2} - \</a:t>
            </a:r>
            <a:r>
              <a:rPr lang="en-GB" dirty="0" err="1"/>
              <a:t>mathbb</a:t>
            </a:r>
            <a:r>
              <a:rPr lang="en-GB" dirty="0"/>
              <a:t>{E}[a + b]}.ARI=max(RI)−E[RI]RI−E[RI]​=(2N​)−E[</a:t>
            </a:r>
            <a:r>
              <a:rPr lang="en-GB" dirty="0" err="1"/>
              <a:t>a+b</a:t>
            </a:r>
            <a:r>
              <a:rPr lang="en-GB" dirty="0"/>
              <a:t>](</a:t>
            </a:r>
            <a:r>
              <a:rPr lang="en-GB" dirty="0" err="1"/>
              <a:t>a+b</a:t>
            </a:r>
            <a:r>
              <a:rPr lang="en-GB" dirty="0"/>
              <a:t>)−E[</a:t>
            </a:r>
            <a:r>
              <a:rPr lang="en-GB" dirty="0" err="1"/>
              <a:t>a+b</a:t>
            </a:r>
            <a:r>
              <a:rPr lang="en-GB" dirty="0"/>
              <a:t>]​.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12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95424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bin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346005331" name="LogoBlue-Dynamic" descr="{&quot;templafy&quot;:{&quot;id&quot;:&quot;586a539b-7c75-4c56-89c7-50f1b60dfce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d0a4faa7-dd41-418f-8762-94d7fc8784e2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842850883" name="LogoBlue-Dynamic" descr="{&quot;templafy&quot;:{&quot;id&quot;:&quot;bb99b3bf-535f-4e22-a25c-8b08629e6819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05e0d095-aa7b-43b8-93fb-e990e37478a8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38" y="2051754"/>
            <a:ext cx="5529704" cy="997196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2040825506" name="LogoWhite-Dynamic" descr="{&quot;templafy&quot;:{&quot;id&quot;:&quot;00a019b4-5e49-45f4-8c19-d2f4a000265a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26610841-945e-4adf-bfe7-fe1b68685cf2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385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>
          <a:xfrm>
            <a:off x="504000" y="505381"/>
            <a:ext cx="11186476" cy="369332"/>
          </a:xfrm>
        </p:spPr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8E82BE2B-69B2-5121-2AA4-8473C53F0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Item/Divider Headline</a:t>
            </a:r>
          </a:p>
          <a:p>
            <a:pPr lvl="1"/>
            <a:r>
              <a:rPr lang="en-US" dirty="0"/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1" userDrawn="1">
          <p15:clr>
            <a:srgbClr val="FBAE40"/>
          </p15:clr>
        </p15:guide>
        <p15:guide id="2" orient="horz" pos="970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14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14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Start typing to add text without a bullet point. To add a bullet point, place the cursor at the start of this line and press tab.</a:t>
            </a:r>
            <a:endParaRPr lang="en-US" noProof="0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0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7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7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74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Pr>
        <a:solidFill>
          <a:srgbClr val="2800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2800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9111" y="1216759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497378195" name="LogoWhite-Dynamic" descr="{&quot;templafy&quot;:{&quot;id&quot;:&quot;52d614ca-1abc-45af-ad01-a1d65e44a3d7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8a7b27e4-f100-478b-9927-3fdb2338aee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4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70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4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 dirty="0"/>
              <a:t>“Quote goes here </a:t>
            </a:r>
            <a:br>
              <a:rPr lang="en-US" noProof="0" dirty="0"/>
            </a:br>
            <a:r>
              <a:rPr lang="en-US" noProof="0" dirty="0"/>
              <a:t>and here.”</a:t>
            </a:r>
          </a:p>
          <a:p>
            <a:pPr lvl="1"/>
            <a:r>
              <a:rPr lang="en-US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4" orient="horz" pos="1132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48000"/>
            <a:ext cx="7092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7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88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screenshot</a:t>
            </a:r>
            <a:endParaRPr lang="de-DE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972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48000"/>
            <a:ext cx="11185200" cy="4788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2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80084327-27ff-4922-b0e6-39d30b4aa52a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2025 SAP SE or an SAP affiliate company. All rights reserved. See Legal Notice on www.sap.com/legal-notice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43050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 dirty="0"/>
              <a:t>Thank you.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C865E-BEC1-EE4C-E61C-369AEE2DFC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3947" y="5990000"/>
            <a:ext cx="350640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70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4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FFC932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CF98F2-AE93-6F6D-B5F5-C2F74E078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600" y="250521"/>
            <a:ext cx="4538091" cy="6328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chemeClr val="accent1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783987256" name="LogoWhite-Dynamic" descr="{&quot;templafy&quot;:{&quot;id&quot;:&quot;f19fcf9d-e2c1-4a5e-85c9-7b8754cfd8bc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f65d2242-5a25-427e-be15-82a593aabb5f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B4DB5-6F82-52F7-7AD9-80874B011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664821" y="1129553"/>
            <a:ext cx="6886462" cy="5728447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41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97DD40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bbdde951-c6c3-4416-bd57-0a30566cb81d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  <p:pic>
        <p:nvPicPr>
          <p:cNvPr id="1366961668" name="LogoBlack-Dynamic" descr="{&quot;templafy&quot;:{&quot;id&quot;:&quot;78c872fb-0b13-4e27-9500-7340ad1cd46e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98202225" name="LogoBlue-Dynamic" descr="{&quot;templafy&quot;:{&quot;id&quot;:&quot;febbe9b5-2fd3-4dff-bddc-3643e366a8a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97ff31cf-5c4f-46a1-bbe4-b2261f242bdf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7DD40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593459718" name="LogoBlue-Dynamic" descr="{&quot;templafy&quot;:{&quot;id&quot;:&quot;17d25285-1327-4aba-954e-f607dccbbbda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378636f2-8d39-49a4-848c-62cd300eddd4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1671629" y="1247336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843917252" name="LogoBlack-Dynamic" descr="{&quot;templafy&quot;:{&quot;id&quot;:&quot;1cf34401-2aff-4e09-a00a-23c81697e361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1c0382e-87a8-4da8-a9f2-6447976c98a9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5" name="Anvil" descr="preencoded.png">
            <a:extLst>
              <a:ext uri="{FF2B5EF4-FFF2-40B4-BE49-F238E27FC236}">
                <a16:creationId xmlns:a16="http://schemas.microsoft.com/office/drawing/2014/main" id="{2384FC7E-529D-ABDF-A914-031C308F2C30}"/>
              </a:ext>
            </a:extLst>
          </p:cNvPr>
          <p:cNvSpPr/>
          <p:nvPr userDrawn="1"/>
        </p:nvSpPr>
        <p:spPr>
          <a:xfrm>
            <a:off x="780374" y="1275475"/>
            <a:ext cx="7983802" cy="3935411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357944676" name="LogoWhite-Dynamic" descr="{&quot;templafy&quot;:{&quot;id&quot;:&quot;22e0a965-7e28-4216-821a-6ef4129e8b92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2a84c616-6398-41eb-890b-ee6a1107ddbb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cover with anvil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EAC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F36DF1A0-33EF-D4BF-029F-2435A3EF8C01}"/>
              </a:ext>
            </a:extLst>
          </p:cNvPr>
          <p:cNvSpPr/>
          <p:nvPr/>
        </p:nvSpPr>
        <p:spPr>
          <a:xfrm>
            <a:off x="1503604" y="989322"/>
            <a:ext cx="9187967" cy="4528975"/>
          </a:xfrm>
          <a:custGeom>
            <a:avLst/>
            <a:gdLst>
              <a:gd name="connsiteX0" fmla="*/ 0 w 9187967"/>
              <a:gd name="connsiteY0" fmla="*/ 0 h 4528975"/>
              <a:gd name="connsiteX1" fmla="*/ 0 w 9187967"/>
              <a:gd name="connsiteY1" fmla="*/ 4528975 h 4528975"/>
              <a:gd name="connsiteX2" fmla="*/ 4669297 w 9187967"/>
              <a:gd name="connsiteY2" fmla="*/ 4528975 h 4528975"/>
              <a:gd name="connsiteX3" fmla="*/ 9187967 w 9187967"/>
              <a:gd name="connsiteY3" fmla="*/ 0 h 4528975"/>
              <a:gd name="connsiteX4" fmla="*/ 0 w 9187967"/>
              <a:gd name="connsiteY4" fmla="*/ 0 h 45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967" h="4528975">
                <a:moveTo>
                  <a:pt x="0" y="0"/>
                </a:moveTo>
                <a:lnTo>
                  <a:pt x="0" y="4528975"/>
                </a:lnTo>
                <a:lnTo>
                  <a:pt x="4669297" y="4528975"/>
                </a:lnTo>
                <a:lnTo>
                  <a:pt x="9187967" y="0"/>
                </a:lnTo>
                <a:lnTo>
                  <a:pt x="0" y="0"/>
                </a:lnTo>
                <a:close/>
              </a:path>
            </a:pathLst>
          </a:custGeom>
          <a:solidFill>
            <a:srgbClr val="63EDD4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5515F5CA-E76C-CC3B-68A7-37E88873AB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939153064" name="LogoBlack-Dynamic" descr="{&quot;templafy&quot;:{&quot;id&quot;:&quot;bea4bce9-fb5f-4db9-96bc-4072e6898bf2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528fff4a-32f4-4944-b825-73b9af1fba2d&quot;}}">
            <a:extLst>
              <a:ext uri="{FF2B5EF4-FFF2-40B4-BE49-F238E27FC236}">
                <a16:creationId xmlns:a16="http://schemas.microsoft.com/office/drawing/2014/main" id="{BBFBBDC3-D031-6041-465D-9F7147F423CF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10220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7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2.xml"/><Relationship Id="rId63" Type="http://schemas.openxmlformats.org/officeDocument/2006/relationships/tags" Target="../tags/tag33.xml"/><Relationship Id="rId84" Type="http://schemas.openxmlformats.org/officeDocument/2006/relationships/tags" Target="../tags/tag54.xml"/><Relationship Id="rId138" Type="http://schemas.openxmlformats.org/officeDocument/2006/relationships/tags" Target="../tags/tag108.xml"/><Relationship Id="rId107" Type="http://schemas.openxmlformats.org/officeDocument/2006/relationships/tags" Target="../tags/tag77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2.xml"/><Relationship Id="rId53" Type="http://schemas.openxmlformats.org/officeDocument/2006/relationships/tags" Target="../tags/tag23.xml"/><Relationship Id="rId74" Type="http://schemas.openxmlformats.org/officeDocument/2006/relationships/tags" Target="../tags/tag44.xml"/><Relationship Id="rId128" Type="http://schemas.openxmlformats.org/officeDocument/2006/relationships/tags" Target="../tags/tag98.xml"/><Relationship Id="rId149" Type="http://schemas.openxmlformats.org/officeDocument/2006/relationships/tags" Target="../tags/tag119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tags" Target="../tags/tag13.xml"/><Relationship Id="rId48" Type="http://schemas.openxmlformats.org/officeDocument/2006/relationships/tags" Target="../tags/tag18.xml"/><Relationship Id="rId64" Type="http://schemas.openxmlformats.org/officeDocument/2006/relationships/tags" Target="../tags/tag34.xml"/><Relationship Id="rId69" Type="http://schemas.openxmlformats.org/officeDocument/2006/relationships/tags" Target="../tags/tag39.xml"/><Relationship Id="rId113" Type="http://schemas.openxmlformats.org/officeDocument/2006/relationships/tags" Target="../tags/tag83.xml"/><Relationship Id="rId118" Type="http://schemas.openxmlformats.org/officeDocument/2006/relationships/tags" Target="../tags/tag88.xml"/><Relationship Id="rId134" Type="http://schemas.openxmlformats.org/officeDocument/2006/relationships/tags" Target="../tags/tag104.xml"/><Relationship Id="rId139" Type="http://schemas.openxmlformats.org/officeDocument/2006/relationships/tags" Target="../tags/tag109.xml"/><Relationship Id="rId80" Type="http://schemas.openxmlformats.org/officeDocument/2006/relationships/tags" Target="../tags/tag50.xml"/><Relationship Id="rId85" Type="http://schemas.openxmlformats.org/officeDocument/2006/relationships/tags" Target="../tags/tag55.xml"/><Relationship Id="rId150" Type="http://schemas.openxmlformats.org/officeDocument/2006/relationships/tags" Target="../tags/tag12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3.xml"/><Relationship Id="rId38" Type="http://schemas.openxmlformats.org/officeDocument/2006/relationships/tags" Target="../tags/tag8.xml"/><Relationship Id="rId59" Type="http://schemas.openxmlformats.org/officeDocument/2006/relationships/tags" Target="../tags/tag29.xml"/><Relationship Id="rId103" Type="http://schemas.openxmlformats.org/officeDocument/2006/relationships/tags" Target="../tags/tag73.xml"/><Relationship Id="rId108" Type="http://schemas.openxmlformats.org/officeDocument/2006/relationships/tags" Target="../tags/tag78.xml"/><Relationship Id="rId124" Type="http://schemas.openxmlformats.org/officeDocument/2006/relationships/tags" Target="../tags/tag94.xml"/><Relationship Id="rId129" Type="http://schemas.openxmlformats.org/officeDocument/2006/relationships/tags" Target="../tags/tag99.xml"/><Relationship Id="rId54" Type="http://schemas.openxmlformats.org/officeDocument/2006/relationships/tags" Target="../tags/tag24.xml"/><Relationship Id="rId70" Type="http://schemas.openxmlformats.org/officeDocument/2006/relationships/tags" Target="../tags/tag40.xml"/><Relationship Id="rId75" Type="http://schemas.openxmlformats.org/officeDocument/2006/relationships/tags" Target="../tags/tag45.xml"/><Relationship Id="rId91" Type="http://schemas.openxmlformats.org/officeDocument/2006/relationships/tags" Target="../tags/tag61.xml"/><Relationship Id="rId96" Type="http://schemas.openxmlformats.org/officeDocument/2006/relationships/tags" Target="../tags/tag66.xml"/><Relationship Id="rId140" Type="http://schemas.openxmlformats.org/officeDocument/2006/relationships/tags" Target="../tags/tag110.xml"/><Relationship Id="rId145" Type="http://schemas.openxmlformats.org/officeDocument/2006/relationships/tags" Target="../tags/tag11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9.xml"/><Relationship Id="rId114" Type="http://schemas.openxmlformats.org/officeDocument/2006/relationships/tags" Target="../tags/tag84.xml"/><Relationship Id="rId119" Type="http://schemas.openxmlformats.org/officeDocument/2006/relationships/tags" Target="../tags/tag89.xml"/><Relationship Id="rId44" Type="http://schemas.openxmlformats.org/officeDocument/2006/relationships/tags" Target="../tags/tag14.xml"/><Relationship Id="rId60" Type="http://schemas.openxmlformats.org/officeDocument/2006/relationships/tags" Target="../tags/tag30.xml"/><Relationship Id="rId65" Type="http://schemas.openxmlformats.org/officeDocument/2006/relationships/tags" Target="../tags/tag35.xml"/><Relationship Id="rId81" Type="http://schemas.openxmlformats.org/officeDocument/2006/relationships/tags" Target="../tags/tag51.xml"/><Relationship Id="rId86" Type="http://schemas.openxmlformats.org/officeDocument/2006/relationships/tags" Target="../tags/tag56.xml"/><Relationship Id="rId130" Type="http://schemas.openxmlformats.org/officeDocument/2006/relationships/tags" Target="../tags/tag100.xml"/><Relationship Id="rId135" Type="http://schemas.openxmlformats.org/officeDocument/2006/relationships/tags" Target="../tags/tag105.xml"/><Relationship Id="rId151" Type="http://schemas.openxmlformats.org/officeDocument/2006/relationships/tags" Target="../tags/tag121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9.xml"/><Relationship Id="rId109" Type="http://schemas.openxmlformats.org/officeDocument/2006/relationships/tags" Target="../tags/tag79.xml"/><Relationship Id="rId34" Type="http://schemas.openxmlformats.org/officeDocument/2006/relationships/tags" Target="../tags/tag4.xml"/><Relationship Id="rId50" Type="http://schemas.openxmlformats.org/officeDocument/2006/relationships/tags" Target="../tags/tag20.xml"/><Relationship Id="rId55" Type="http://schemas.openxmlformats.org/officeDocument/2006/relationships/tags" Target="../tags/tag25.xml"/><Relationship Id="rId76" Type="http://schemas.openxmlformats.org/officeDocument/2006/relationships/tags" Target="../tags/tag46.xml"/><Relationship Id="rId97" Type="http://schemas.openxmlformats.org/officeDocument/2006/relationships/tags" Target="../tags/tag67.xml"/><Relationship Id="rId104" Type="http://schemas.openxmlformats.org/officeDocument/2006/relationships/tags" Target="../tags/tag74.xml"/><Relationship Id="rId120" Type="http://schemas.openxmlformats.org/officeDocument/2006/relationships/tags" Target="../tags/tag90.xml"/><Relationship Id="rId125" Type="http://schemas.openxmlformats.org/officeDocument/2006/relationships/tags" Target="../tags/tag95.xml"/><Relationship Id="rId141" Type="http://schemas.openxmlformats.org/officeDocument/2006/relationships/tags" Target="../tags/tag111.xml"/><Relationship Id="rId146" Type="http://schemas.openxmlformats.org/officeDocument/2006/relationships/tags" Target="../tags/tag116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1.xml"/><Relationship Id="rId92" Type="http://schemas.openxmlformats.org/officeDocument/2006/relationships/tags" Target="../tags/tag6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10.xml"/><Relationship Id="rId45" Type="http://schemas.openxmlformats.org/officeDocument/2006/relationships/tags" Target="../tags/tag15.xml"/><Relationship Id="rId66" Type="http://schemas.openxmlformats.org/officeDocument/2006/relationships/tags" Target="../tags/tag36.xml"/><Relationship Id="rId87" Type="http://schemas.openxmlformats.org/officeDocument/2006/relationships/tags" Target="../tags/tag57.xml"/><Relationship Id="rId110" Type="http://schemas.openxmlformats.org/officeDocument/2006/relationships/tags" Target="../tags/tag80.xml"/><Relationship Id="rId115" Type="http://schemas.openxmlformats.org/officeDocument/2006/relationships/tags" Target="../tags/tag85.xml"/><Relationship Id="rId131" Type="http://schemas.openxmlformats.org/officeDocument/2006/relationships/tags" Target="../tags/tag101.xml"/><Relationship Id="rId136" Type="http://schemas.openxmlformats.org/officeDocument/2006/relationships/tags" Target="../tags/tag106.xml"/><Relationship Id="rId61" Type="http://schemas.openxmlformats.org/officeDocument/2006/relationships/tags" Target="../tags/tag31.xml"/><Relationship Id="rId82" Type="http://schemas.openxmlformats.org/officeDocument/2006/relationships/tags" Target="../tags/tag52.xml"/><Relationship Id="rId152" Type="http://schemas.openxmlformats.org/officeDocument/2006/relationships/tags" Target="../tags/tag12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5.xml"/><Relationship Id="rId56" Type="http://schemas.openxmlformats.org/officeDocument/2006/relationships/tags" Target="../tags/tag26.xml"/><Relationship Id="rId77" Type="http://schemas.openxmlformats.org/officeDocument/2006/relationships/tags" Target="../tags/tag47.xml"/><Relationship Id="rId100" Type="http://schemas.openxmlformats.org/officeDocument/2006/relationships/tags" Target="../tags/tag70.xml"/><Relationship Id="rId105" Type="http://schemas.openxmlformats.org/officeDocument/2006/relationships/tags" Target="../tags/tag75.xml"/><Relationship Id="rId126" Type="http://schemas.openxmlformats.org/officeDocument/2006/relationships/tags" Target="../tags/tag96.xml"/><Relationship Id="rId147" Type="http://schemas.openxmlformats.org/officeDocument/2006/relationships/tags" Target="../tags/tag117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1.xml"/><Relationship Id="rId72" Type="http://schemas.openxmlformats.org/officeDocument/2006/relationships/tags" Target="../tags/tag42.xml"/><Relationship Id="rId93" Type="http://schemas.openxmlformats.org/officeDocument/2006/relationships/tags" Target="../tags/tag63.xml"/><Relationship Id="rId98" Type="http://schemas.openxmlformats.org/officeDocument/2006/relationships/tags" Target="../tags/tag68.xml"/><Relationship Id="rId121" Type="http://schemas.openxmlformats.org/officeDocument/2006/relationships/tags" Target="../tags/tag91.xml"/><Relationship Id="rId142" Type="http://schemas.openxmlformats.org/officeDocument/2006/relationships/tags" Target="../tags/tag11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6.xml"/><Relationship Id="rId67" Type="http://schemas.openxmlformats.org/officeDocument/2006/relationships/tags" Target="../tags/tag37.xml"/><Relationship Id="rId116" Type="http://schemas.openxmlformats.org/officeDocument/2006/relationships/tags" Target="../tags/tag86.xml"/><Relationship Id="rId137" Type="http://schemas.openxmlformats.org/officeDocument/2006/relationships/tags" Target="../tags/tag107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1.xml"/><Relationship Id="rId62" Type="http://schemas.openxmlformats.org/officeDocument/2006/relationships/tags" Target="../tags/tag32.xml"/><Relationship Id="rId83" Type="http://schemas.openxmlformats.org/officeDocument/2006/relationships/tags" Target="../tags/tag53.xml"/><Relationship Id="rId88" Type="http://schemas.openxmlformats.org/officeDocument/2006/relationships/tags" Target="../tags/tag58.xml"/><Relationship Id="rId111" Type="http://schemas.openxmlformats.org/officeDocument/2006/relationships/tags" Target="../tags/tag81.xml"/><Relationship Id="rId132" Type="http://schemas.openxmlformats.org/officeDocument/2006/relationships/tags" Target="../tags/tag102.xml"/><Relationship Id="rId153" Type="http://schemas.openxmlformats.org/officeDocument/2006/relationships/tags" Target="../tags/tag123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6.xml"/><Relationship Id="rId57" Type="http://schemas.openxmlformats.org/officeDocument/2006/relationships/tags" Target="../tags/tag27.xml"/><Relationship Id="rId106" Type="http://schemas.openxmlformats.org/officeDocument/2006/relationships/tags" Target="../tags/tag76.xml"/><Relationship Id="rId127" Type="http://schemas.openxmlformats.org/officeDocument/2006/relationships/tags" Target="../tags/tag97.xml"/><Relationship Id="rId10" Type="http://schemas.openxmlformats.org/officeDocument/2006/relationships/slideLayout" Target="../slideLayouts/slideLayout10.xml"/><Relationship Id="rId31" Type="http://schemas.openxmlformats.org/officeDocument/2006/relationships/theme" Target="../theme/theme1.xml"/><Relationship Id="rId52" Type="http://schemas.openxmlformats.org/officeDocument/2006/relationships/tags" Target="../tags/tag22.xml"/><Relationship Id="rId73" Type="http://schemas.openxmlformats.org/officeDocument/2006/relationships/tags" Target="../tags/tag43.xml"/><Relationship Id="rId78" Type="http://schemas.openxmlformats.org/officeDocument/2006/relationships/tags" Target="../tags/tag48.xml"/><Relationship Id="rId94" Type="http://schemas.openxmlformats.org/officeDocument/2006/relationships/tags" Target="../tags/tag64.xml"/><Relationship Id="rId99" Type="http://schemas.openxmlformats.org/officeDocument/2006/relationships/tags" Target="../tags/tag69.xml"/><Relationship Id="rId101" Type="http://schemas.openxmlformats.org/officeDocument/2006/relationships/tags" Target="../tags/tag71.xml"/><Relationship Id="rId122" Type="http://schemas.openxmlformats.org/officeDocument/2006/relationships/tags" Target="../tags/tag92.xml"/><Relationship Id="rId143" Type="http://schemas.openxmlformats.org/officeDocument/2006/relationships/tags" Target="../tags/tag113.xml"/><Relationship Id="rId148" Type="http://schemas.openxmlformats.org/officeDocument/2006/relationships/tags" Target="../tags/tag11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7.xml"/><Relationship Id="rId68" Type="http://schemas.openxmlformats.org/officeDocument/2006/relationships/tags" Target="../tags/tag38.xml"/><Relationship Id="rId89" Type="http://schemas.openxmlformats.org/officeDocument/2006/relationships/tags" Target="../tags/tag59.xml"/><Relationship Id="rId112" Type="http://schemas.openxmlformats.org/officeDocument/2006/relationships/tags" Target="../tags/tag82.xml"/><Relationship Id="rId133" Type="http://schemas.openxmlformats.org/officeDocument/2006/relationships/tags" Target="../tags/tag103.xml"/><Relationship Id="rId154" Type="http://schemas.openxmlformats.org/officeDocument/2006/relationships/tags" Target="../tags/tag124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7.xml"/><Relationship Id="rId58" Type="http://schemas.openxmlformats.org/officeDocument/2006/relationships/tags" Target="../tags/tag28.xml"/><Relationship Id="rId79" Type="http://schemas.openxmlformats.org/officeDocument/2006/relationships/tags" Target="../tags/tag49.xml"/><Relationship Id="rId102" Type="http://schemas.openxmlformats.org/officeDocument/2006/relationships/tags" Target="../tags/tag72.xml"/><Relationship Id="rId123" Type="http://schemas.openxmlformats.org/officeDocument/2006/relationships/tags" Target="../tags/tag93.xml"/><Relationship Id="rId144" Type="http://schemas.openxmlformats.org/officeDocument/2006/relationships/tags" Target="../tags/tag114.xml"/><Relationship Id="rId90" Type="http://schemas.openxmlformats.org/officeDocument/2006/relationships/tags" Target="../tags/tag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‹#›</a:t>
            </a:fld>
            <a:endParaRPr lang="en-US" sz="900" b="0" i="0" noProof="0" dirty="0">
              <a:latin typeface="+mn-lt"/>
            </a:endParaRPr>
          </a:p>
        </p:txBody>
      </p:sp>
      <p:sp>
        <p:nvSpPr>
          <p:cNvPr id="12" name="Copyright Placeholder" descr="{&quot;templafy&quot;:{&quot;id&quot;:&quot;09ae5736-7ba4-4d7c-aeb2-a7b5a20185a7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 dirty="0">
                <a:latin typeface="72 Brand" panose="020B0504030603020204" pitchFamily="34" charset="0"/>
              </a:rPr>
              <a:t>Public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Start typing to add text without a bullet point. To add a bullet point, place the cursor at the start of this line and press tab.</a:t>
            </a:r>
            <a:endParaRPr lang="en-US" noProof="0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2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5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72 Brand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72 Brand" panose="020B0504030603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41" r:id="rId12"/>
    <p:sldLayoutId id="2147483765" r:id="rId13"/>
    <p:sldLayoutId id="2147483767" r:id="rId14"/>
    <p:sldLayoutId id="2147483786" r:id="rId15"/>
    <p:sldLayoutId id="2147483743" r:id="rId16"/>
    <p:sldLayoutId id="2147483774" r:id="rId17"/>
    <p:sldLayoutId id="2147483745" r:id="rId18"/>
    <p:sldLayoutId id="2147483760" r:id="rId19"/>
    <p:sldLayoutId id="2147483768" r:id="rId20"/>
    <p:sldLayoutId id="2147483769" r:id="rId21"/>
    <p:sldLayoutId id="2147483770" r:id="rId22"/>
    <p:sldLayoutId id="2147483744" r:id="rId23"/>
    <p:sldLayoutId id="2147483757" r:id="rId24"/>
    <p:sldLayoutId id="2147483771" r:id="rId25"/>
    <p:sldLayoutId id="2147483763" r:id="rId26"/>
    <p:sldLayoutId id="2147483751" r:id="rId27"/>
    <p:sldLayoutId id="2147483756" r:id="rId28"/>
    <p:sldLayoutId id="2147483740" r:id="rId29"/>
    <p:sldLayoutId id="2147483795" r:id="rId30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72 Brand" panose="02000000000000000000" pitchFamily="2" charset="0"/>
        <a:buChar char="​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6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s011203/Evaluierung_Integrationsseminar/blob/main/src/Clustering.ipynb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s011203/Evaluierung_Integrationsseminar/blob/main/src/Classification.ipynb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s011203/Evaluierung_Integrationsseminar/blob/main/src/Regression.ipynb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5.xml"/><Relationship Id="rId4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8.xml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4752C8-1E80-B141-5BC9-264FD3E5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r>
              <a:rPr lang="en-US" dirty="0"/>
              <a:t> von ML </a:t>
            </a:r>
            <a:r>
              <a:rPr lang="en-US" dirty="0" err="1"/>
              <a:t>Algorithmen</a:t>
            </a:r>
            <a:endParaRPr lang="en-US" dirty="0"/>
          </a:p>
        </p:txBody>
      </p:sp>
      <p:sp>
        <p:nvSpPr>
          <p:cNvPr id="2" name="Spaker name - Dynamic" descr="{&quot;templafy&quot;:{&quot;id&quot;:&quot;80b0e101-ab12-4f8f-8017-8e890e86decc&quot;}}">
            <a:extLst>
              <a:ext uri="{FF2B5EF4-FFF2-40B4-BE49-F238E27FC236}">
                <a16:creationId xmlns:a16="http://schemas.microsoft.com/office/drawing/2014/main" id="{E0BFCFDD-1D42-358F-BC70-8570C4C662EF}"/>
              </a:ext>
            </a:extLst>
          </p:cNvPr>
          <p:cNvSpPr txBox="1">
            <a:spLocks/>
          </p:cNvSpPr>
          <p:nvPr/>
        </p:nvSpPr>
        <p:spPr>
          <a:xfrm>
            <a:off x="287338" y="430348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Jens Feser, SAP</a:t>
            </a:r>
          </a:p>
        </p:txBody>
      </p:sp>
      <p:sp>
        <p:nvSpPr>
          <p:cNvPr id="3" name="Date - Dynamic" descr="{&quot;templafy&quot;:{&quot;id&quot;:&quot;9bf9e942-e2c7-442a-af90-c53c0886f502&quot;}}">
            <a:extLst>
              <a:ext uri="{FF2B5EF4-FFF2-40B4-BE49-F238E27FC236}">
                <a16:creationId xmlns:a16="http://schemas.microsoft.com/office/drawing/2014/main" id="{9E1171E2-38D8-8239-71E9-69DC21FF73B2}"/>
              </a:ext>
            </a:extLst>
          </p:cNvPr>
          <p:cNvSpPr txBox="1">
            <a:spLocks/>
          </p:cNvSpPr>
          <p:nvPr/>
        </p:nvSpPr>
        <p:spPr>
          <a:xfrm>
            <a:off x="288000" y="4534259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June 27, 2025</a:t>
            </a:r>
          </a:p>
        </p:txBody>
      </p:sp>
      <p:pic>
        <p:nvPicPr>
          <p:cNvPr id="18" name="Picture Placeholder 14">
            <a:extLst>
              <a:ext uri="{FF2B5EF4-FFF2-40B4-BE49-F238E27FC236}">
                <a16:creationId xmlns:a16="http://schemas.microsoft.com/office/drawing/2014/main" id="{6D39BC90-CF11-3E9B-D0F0-AE61667F4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" b="195"/>
          <a:stretch/>
        </p:blipFill>
        <p:spPr bwMode="black"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16874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EDE914-2BD1-DC72-F1D8-0B5B4A7182E9}"/>
                  </a:ext>
                </a:extLst>
              </p:cNvPr>
              <p:cNvSpPr/>
              <p:nvPr/>
            </p:nvSpPr>
            <p:spPr bwMode="gray">
              <a:xfrm>
                <a:off x="1058400" y="962109"/>
                <a:ext cx="10078376" cy="5317158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Calinski-</a:t>
                </a:r>
                <a:r>
                  <a:rPr kumimoji="0" lang="en-US" sz="1800" b="1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Harabasz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-Index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𝐶𝐻</m:t>
                      </m:r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𝐷𝑢𝑟𝑐h𝑠𝑐h𝑛𝑖𝑡𝑡𝑙𝑖𝑐h𝑒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𝑍𝑤𝑖𝑠𝑐h𝑒𝑛𝑐𝑙𝑢𝑠𝑡𝑒𝑟𝑣𝑎𝑟𝑖𝑎𝑛𝑧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de-DE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Durchschnittliche</m:t>
                          </m:r>
                          <m:r>
                            <a:rPr kumimoji="0" lang="de-DE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de-DE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Innerclustervarianz</m:t>
                          </m:r>
                        </m:den>
                      </m:f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Cambria Math" panose="02040503050406030204" pitchFamily="18" charset="0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de-DE" sz="1800" kern="0" dirty="0">
                  <a:latin typeface="+mn-lt"/>
                  <a:ea typeface="Cambria Math" panose="02040503050406030204" pitchFamily="18" charset="0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Cambria Math" panose="02040503050406030204" pitchFamily="18" charset="0"/>
                  </a:rPr>
                  <a:t>K: Anzahl der Cluster</a:t>
                </a: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lang="de-DE" sz="1800" kern="0" dirty="0">
                    <a:latin typeface="+mn-lt"/>
                    <a:ea typeface="Cambria Math" panose="02040503050406030204" pitchFamily="18" charset="0"/>
                  </a:rPr>
                  <a:t>N: Anzahl der Datenpunkte</a:t>
                </a: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de-DE" sz="1800" kern="0" dirty="0">
                  <a:latin typeface="+mn-lt"/>
                  <a:ea typeface="Cambria Math" panose="02040503050406030204" pitchFamily="18" charset="0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kern="0" dirty="0">
                    <a:latin typeface="+mn-lt"/>
                    <a:ea typeface="Cambria Math" panose="02040503050406030204" pitchFamily="18" charset="0"/>
                  </a:rPr>
                  <a:t>Vergleicht Streuung im Cluster mit Streuung zwischen Clustern</a:t>
                </a: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de-DE" sz="1800" kern="0" dirty="0">
                  <a:latin typeface="+mn-lt"/>
                  <a:ea typeface="Cambria Math" panose="02040503050406030204" pitchFamily="18" charset="0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lang="de-DE" sz="1800" kern="0" dirty="0">
                    <a:latin typeface="+mn-lt"/>
                    <a:ea typeface="Cambria Math" panose="02040503050406030204" pitchFamily="18" charset="0"/>
                    <a:sym typeface="Wingdings" pitchFamily="2" charset="2"/>
                  </a:rPr>
                  <a:t>Höhere CH Werte = bessere Clusterqualität</a:t>
                </a:r>
                <a:endParaRPr lang="de-DE" sz="1800" kern="0" dirty="0"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EDE914-2BD1-DC72-F1D8-0B5B4A718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58400" y="962109"/>
                <a:ext cx="10078376" cy="53171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111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7546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67729F-A2DF-717A-A0DD-A3E6EE21A2A2}"/>
                  </a:ext>
                </a:extLst>
              </p:cNvPr>
              <p:cNvSpPr/>
              <p:nvPr/>
            </p:nvSpPr>
            <p:spPr bwMode="gray">
              <a:xfrm>
                <a:off x="1065434" y="1435262"/>
                <a:ext cx="4879412" cy="479060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Purity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𝑃𝑢𝑟𝑖𝑡𝑦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de-DE" sz="1800" b="0" i="0" kern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⁡|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de-DE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kern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⋂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)|</m:t>
                          </m:r>
                        </m:e>
                      </m:nary>
                    </m:oMath>
                  </m:oMathPara>
                </a14:m>
                <a:endParaRPr lang="de-DE" sz="1800" b="0" kern="0" dirty="0">
                  <a:latin typeface="+mn-lt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C(k):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gefundene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Cluster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L(j):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Wahre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Klassen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Wert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nahe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der 1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sind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besser</a:t>
                </a: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67729F-A2DF-717A-A0DD-A3E6EE21A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65434" y="1435262"/>
                <a:ext cx="4879412" cy="479060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720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Extrinsische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DA9AB5-B487-8CEC-4581-6A4E755FAA92}"/>
              </a:ext>
            </a:extLst>
          </p:cNvPr>
          <p:cNvGrpSpPr/>
          <p:nvPr/>
        </p:nvGrpSpPr>
        <p:grpSpPr>
          <a:xfrm>
            <a:off x="7726511" y="1953639"/>
            <a:ext cx="3761870" cy="3753853"/>
            <a:chOff x="1419730" y="1548428"/>
            <a:chExt cx="3761870" cy="37538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AE6682-C35C-21C8-408F-B3DE1C7540DB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674431-7342-78D9-8906-808683F1025D}"/>
                </a:ext>
              </a:extLst>
            </p:cNvPr>
            <p:cNvSpPr/>
            <p:nvPr/>
          </p:nvSpPr>
          <p:spPr bwMode="gray">
            <a:xfrm>
              <a:off x="3785676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40111A-F06C-30E0-B60E-8DDDBFA40E2A}"/>
                </a:ext>
              </a:extLst>
            </p:cNvPr>
            <p:cNvSpPr/>
            <p:nvPr/>
          </p:nvSpPr>
          <p:spPr bwMode="gray">
            <a:xfrm>
              <a:off x="4322477" y="246382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264A064-EB81-80E9-F6B5-05B0CA7A9FCD}"/>
                </a:ext>
              </a:extLst>
            </p:cNvPr>
            <p:cNvSpPr/>
            <p:nvPr/>
          </p:nvSpPr>
          <p:spPr bwMode="gray">
            <a:xfrm>
              <a:off x="3770032" y="2344826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A274E4-C8AA-0E65-5E54-EE0FF51E1E59}"/>
                </a:ext>
              </a:extLst>
            </p:cNvPr>
            <p:cNvSpPr/>
            <p:nvPr/>
          </p:nvSpPr>
          <p:spPr bwMode="gray">
            <a:xfrm>
              <a:off x="4385056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7B9E3F-7FB5-066A-0A10-DB47A9B4BDE8}"/>
                </a:ext>
              </a:extLst>
            </p:cNvPr>
            <p:cNvSpPr/>
            <p:nvPr/>
          </p:nvSpPr>
          <p:spPr bwMode="gray">
            <a:xfrm>
              <a:off x="2534838" y="427741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336735-F861-C911-9C41-9A0BBC52ADE5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AADE8F-9527-02E5-A7A2-A2078CC89A0C}"/>
                </a:ext>
              </a:extLst>
            </p:cNvPr>
            <p:cNvSpPr/>
            <p:nvPr/>
          </p:nvSpPr>
          <p:spPr bwMode="gray">
            <a:xfrm>
              <a:off x="2490007" y="373479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652D158-E21D-53CB-4C7B-471152C51F68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9F61B1-DF65-20BE-5F4C-941AF52771F3}"/>
                </a:ext>
              </a:extLst>
            </p:cNvPr>
            <p:cNvSpPr/>
            <p:nvPr/>
          </p:nvSpPr>
          <p:spPr bwMode="gray">
            <a:xfrm>
              <a:off x="2000957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434322-78BE-5F01-47DB-E60EEE85B68B}"/>
                </a:ext>
              </a:extLst>
            </p:cNvPr>
            <p:cNvSpPr/>
            <p:nvPr/>
          </p:nvSpPr>
          <p:spPr bwMode="gray">
            <a:xfrm>
              <a:off x="3358199" y="2028843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CBB2877E-E55E-1E29-369B-3B94B6E33236}"/>
              </a:ext>
            </a:extLst>
          </p:cNvPr>
          <p:cNvSpPr/>
          <p:nvPr/>
        </p:nvSpPr>
        <p:spPr bwMode="gray">
          <a:xfrm>
            <a:off x="7965832" y="3580091"/>
            <a:ext cx="1524301" cy="1556452"/>
          </a:xfrm>
          <a:prstGeom prst="ellipse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C3050E-052E-E8CD-804C-06199E20638C}"/>
              </a:ext>
            </a:extLst>
          </p:cNvPr>
          <p:cNvSpPr/>
          <p:nvPr/>
        </p:nvSpPr>
        <p:spPr bwMode="gray">
          <a:xfrm>
            <a:off x="9511342" y="1984691"/>
            <a:ext cx="1760456" cy="1595399"/>
          </a:xfrm>
          <a:prstGeom prst="ellipse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254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EDE914-2BD1-DC72-F1D8-0B5B4A7182E9}"/>
                  </a:ext>
                </a:extLst>
              </p:cNvPr>
              <p:cNvSpPr/>
              <p:nvPr/>
            </p:nvSpPr>
            <p:spPr bwMode="gray">
              <a:xfrm>
                <a:off x="763930" y="886621"/>
                <a:ext cx="5112084" cy="5363104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lang="en-US" sz="1800" b="1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Adjusted Rand Index (ARI)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kumimoji="0" lang="de-DE" sz="180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Misst</a:t>
                </a:r>
                <a:r>
                  <a:rPr kumimoji="0" lang="de-DE" sz="180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</a:rPr>
                  <a:t> Übereinstimmung mit der Ground Truth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kern="0" noProof="0" dirty="0"/>
                  <a:t>Misst ob in zwei Gruppierungen die einzelnen Daten richtig getrennt bzw. zusammen sind</a:t>
                </a:r>
                <a:endParaRPr kumimoji="0" lang="de-DE" sz="180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b="0" kern="0" baseline="0" dirty="0"/>
                  <a:t>Wert</a:t>
                </a:r>
                <a:r>
                  <a:rPr lang="de-DE" sz="1800" kern="0" dirty="0"/>
                  <a:t>ebereich: [-1,1]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b="0" kern="0" dirty="0"/>
                  <a:t>1: Perfekte Übereinstimmung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kern="0" dirty="0"/>
                  <a:t>0: Zufällig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b="0" kern="0" dirty="0"/>
                  <a:t>-1 Alles falsch zugeordnet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EDE914-2BD1-DC72-F1D8-0B5B4A718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63930" y="886621"/>
                <a:ext cx="5112084" cy="53631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720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Extrinsische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723A855-BC5B-1ED4-C5DA-0C73F5A7779C}"/>
              </a:ext>
            </a:extLst>
          </p:cNvPr>
          <p:cNvSpPr/>
          <p:nvPr/>
        </p:nvSpPr>
        <p:spPr bwMode="gray">
          <a:xfrm>
            <a:off x="6343016" y="886621"/>
            <a:ext cx="5032153" cy="536310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Normalized Mutual Information (NMI)</a:t>
            </a:r>
          </a:p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Misst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wie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viel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Information die Cluster-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Zuordnung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über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die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wahren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Klassen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liefert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Wertebereich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: 0 bis 1</a:t>
            </a: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0: Cluster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liefern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keine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Information</a:t>
            </a: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1: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Perfekte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Übereinstimmung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174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D704-11BA-9123-FA90-BEBD888D5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AE6CF-956F-B33D-243E-47C88688880F}"/>
              </a:ext>
            </a:extLst>
          </p:cNvPr>
          <p:cNvSpPr txBox="1"/>
          <p:nvPr/>
        </p:nvSpPr>
        <p:spPr>
          <a:xfrm>
            <a:off x="1337527" y="6275440"/>
            <a:ext cx="9806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 Demo: </a:t>
            </a:r>
            <a:r>
              <a:rPr lang="en-US" sz="1600" dirty="0">
                <a:hlinkClick r:id="rId2"/>
              </a:rPr>
              <a:t>https://github.com/Jens011203/Evaluierung_Integrationsseminar/blob/main/src/Clustering.ipynb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6809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D704-11BA-9123-FA90-BEBD888D5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Klassifikation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30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riangle 33">
            <a:extLst>
              <a:ext uri="{FF2B5EF4-FFF2-40B4-BE49-F238E27FC236}">
                <a16:creationId xmlns:a16="http://schemas.microsoft.com/office/drawing/2014/main" id="{6583A872-E74E-74C5-1293-855A8C31BB16}"/>
              </a:ext>
            </a:extLst>
          </p:cNvPr>
          <p:cNvSpPr/>
          <p:nvPr/>
        </p:nvSpPr>
        <p:spPr bwMode="gray">
          <a:xfrm>
            <a:off x="5870854" y="3178475"/>
            <a:ext cx="453466" cy="405114"/>
          </a:xfrm>
          <a:prstGeom prst="triangle">
            <a:avLst/>
          </a:prstGeom>
          <a:solidFill>
            <a:srgbClr val="FFC0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6C9D9D-A3C5-DF8A-92C3-08669E984C93}"/>
              </a:ext>
            </a:extLst>
          </p:cNvPr>
          <p:cNvGrpSpPr/>
          <p:nvPr/>
        </p:nvGrpSpPr>
        <p:grpSpPr>
          <a:xfrm>
            <a:off x="1411428" y="1552073"/>
            <a:ext cx="3761870" cy="3753853"/>
            <a:chOff x="1411428" y="1552073"/>
            <a:chExt cx="3761870" cy="375385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CB1C9A0-E1B3-530E-59CC-DE231DA633D0}"/>
                </a:ext>
              </a:extLst>
            </p:cNvPr>
            <p:cNvGrpSpPr/>
            <p:nvPr/>
          </p:nvGrpSpPr>
          <p:grpSpPr>
            <a:xfrm>
              <a:off x="1411428" y="1552073"/>
              <a:ext cx="3761870" cy="3753853"/>
              <a:chOff x="1419730" y="1548428"/>
              <a:chExt cx="3761870" cy="375385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9F7906F-F074-C1F4-F2CF-7F5F835DD323}"/>
                  </a:ext>
                </a:extLst>
              </p:cNvPr>
              <p:cNvSpPr/>
              <p:nvPr/>
            </p:nvSpPr>
            <p:spPr bwMode="gray">
              <a:xfrm>
                <a:off x="1419730" y="1548428"/>
                <a:ext cx="3761870" cy="3753853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A8C8D18-FB59-3291-A74C-5C5E0469A94A}"/>
                  </a:ext>
                </a:extLst>
              </p:cNvPr>
              <p:cNvSpPr/>
              <p:nvPr/>
            </p:nvSpPr>
            <p:spPr bwMode="gray">
              <a:xfrm>
                <a:off x="2568423" y="414662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A027C58-98F6-83C5-0DA8-2F136E3D955D}"/>
                  </a:ext>
                </a:extLst>
              </p:cNvPr>
              <p:cNvSpPr/>
              <p:nvPr/>
            </p:nvSpPr>
            <p:spPr bwMode="gray">
              <a:xfrm>
                <a:off x="2171340" y="31748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D4DCBBA-B9B6-994B-D39C-84C34FA7545E}"/>
                  </a:ext>
                </a:extLst>
              </p:cNvPr>
              <p:cNvSpPr/>
              <p:nvPr/>
            </p:nvSpPr>
            <p:spPr bwMode="gray">
              <a:xfrm>
                <a:off x="2339100" y="3668175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A1D78DA-1C7F-7CE5-C66B-A48FCF867BA1}"/>
                  </a:ext>
                </a:extLst>
              </p:cNvPr>
              <p:cNvSpPr/>
              <p:nvPr/>
            </p:nvSpPr>
            <p:spPr bwMode="gray">
              <a:xfrm>
                <a:off x="2878644" y="372737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143AFF3-B388-13CF-99D5-415CA541E131}"/>
                  </a:ext>
                </a:extLst>
              </p:cNvPr>
              <p:cNvSpPr/>
              <p:nvPr/>
            </p:nvSpPr>
            <p:spPr bwMode="gray">
              <a:xfrm>
                <a:off x="1868917" y="3643929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A05A401-AFD4-77E9-A2AF-D03052E2A3DB}"/>
                  </a:ext>
                </a:extLst>
              </p:cNvPr>
              <p:cNvSpPr/>
              <p:nvPr/>
            </p:nvSpPr>
            <p:spPr bwMode="gray">
              <a:xfrm>
                <a:off x="3119839" y="419599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201B077-7608-5292-8123-0B1D3EC2EA95}"/>
                  </a:ext>
                </a:extLst>
              </p:cNvPr>
              <p:cNvSpPr/>
              <p:nvPr/>
            </p:nvSpPr>
            <p:spPr bwMode="gray">
              <a:xfrm>
                <a:off x="2915865" y="4548802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A2D8F09-94C5-6053-001B-C8FAC89F671B}"/>
                  </a:ext>
                </a:extLst>
              </p:cNvPr>
              <p:cNvSpPr/>
              <p:nvPr/>
            </p:nvSpPr>
            <p:spPr bwMode="gray">
              <a:xfrm>
                <a:off x="2093420" y="411297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EBF3A1D-1E47-503C-75AF-28AB23F0D3D3}"/>
                  </a:ext>
                </a:extLst>
              </p:cNvPr>
              <p:cNvSpPr/>
              <p:nvPr/>
            </p:nvSpPr>
            <p:spPr bwMode="gray">
              <a:xfrm>
                <a:off x="2339100" y="4571391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1806075-ADCD-C43D-F742-FC26D9D0B975}"/>
                  </a:ext>
                </a:extLst>
              </p:cNvPr>
              <p:cNvSpPr/>
              <p:nvPr/>
            </p:nvSpPr>
            <p:spPr bwMode="gray">
              <a:xfrm>
                <a:off x="2688850" y="32510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DE74D671-9D62-2392-E751-79FA29118266}"/>
                </a:ext>
              </a:extLst>
            </p:cNvPr>
            <p:cNvSpPr/>
            <p:nvPr/>
          </p:nvSpPr>
          <p:spPr bwMode="gray">
            <a:xfrm>
              <a:off x="3214148" y="2056436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C01872AF-886A-B88A-E645-C387A84495C9}"/>
                </a:ext>
              </a:extLst>
            </p:cNvPr>
            <p:cNvSpPr/>
            <p:nvPr/>
          </p:nvSpPr>
          <p:spPr bwMode="gray">
            <a:xfrm>
              <a:off x="3664096" y="2392868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A7C72CAE-B039-E1EC-9D7B-6AC1B4A460A7}"/>
                </a:ext>
              </a:extLst>
            </p:cNvPr>
            <p:cNvSpPr/>
            <p:nvPr/>
          </p:nvSpPr>
          <p:spPr bwMode="gray">
            <a:xfrm>
              <a:off x="4110231" y="2532927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B06DE041-533F-C553-9F08-DF40C82B27AA}"/>
                </a:ext>
              </a:extLst>
            </p:cNvPr>
            <p:cNvSpPr/>
            <p:nvPr/>
          </p:nvSpPr>
          <p:spPr bwMode="gray">
            <a:xfrm>
              <a:off x="3212545" y="251681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05F5F084-7D7E-A909-3CD9-C912AF42A138}"/>
                </a:ext>
              </a:extLst>
            </p:cNvPr>
            <p:cNvSpPr/>
            <p:nvPr/>
          </p:nvSpPr>
          <p:spPr bwMode="gray">
            <a:xfrm>
              <a:off x="3557625" y="2910351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E893AEFC-F213-5A2B-9CA5-64E5A3ED6169}"/>
                </a:ext>
              </a:extLst>
            </p:cNvPr>
            <p:cNvSpPr/>
            <p:nvPr/>
          </p:nvSpPr>
          <p:spPr bwMode="gray">
            <a:xfrm>
              <a:off x="4104089" y="3014043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67885BEA-B51F-0CA7-22B6-F0A0B3A14B96}"/>
                </a:ext>
              </a:extLst>
            </p:cNvPr>
            <p:cNvSpPr/>
            <p:nvPr/>
          </p:nvSpPr>
          <p:spPr bwMode="gray">
            <a:xfrm>
              <a:off x="3839484" y="191175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0599AB9-F053-5880-356E-DCF33C9059CF}"/>
              </a:ext>
            </a:extLst>
          </p:cNvPr>
          <p:cNvGrpSpPr/>
          <p:nvPr/>
        </p:nvGrpSpPr>
        <p:grpSpPr>
          <a:xfrm>
            <a:off x="7021877" y="1542230"/>
            <a:ext cx="3761870" cy="3753853"/>
            <a:chOff x="1411428" y="1552073"/>
            <a:chExt cx="3761870" cy="375385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64EE9BD-023E-19A6-0A15-12B87DC1B13E}"/>
                </a:ext>
              </a:extLst>
            </p:cNvPr>
            <p:cNvGrpSpPr/>
            <p:nvPr/>
          </p:nvGrpSpPr>
          <p:grpSpPr>
            <a:xfrm>
              <a:off x="1411428" y="1552073"/>
              <a:ext cx="3761870" cy="3753853"/>
              <a:chOff x="1419730" y="1548428"/>
              <a:chExt cx="3761870" cy="3753853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4AE6FEE-C298-DE2F-CE3D-1ACE166E73ED}"/>
                  </a:ext>
                </a:extLst>
              </p:cNvPr>
              <p:cNvSpPr/>
              <p:nvPr/>
            </p:nvSpPr>
            <p:spPr bwMode="gray">
              <a:xfrm>
                <a:off x="1419730" y="1548428"/>
                <a:ext cx="3761870" cy="3753853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E1187A3-A42B-E575-4EF9-012574B322B0}"/>
                  </a:ext>
                </a:extLst>
              </p:cNvPr>
              <p:cNvSpPr/>
              <p:nvPr/>
            </p:nvSpPr>
            <p:spPr bwMode="gray">
              <a:xfrm>
                <a:off x="2568423" y="414662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D143A7F-E459-A54C-0F92-2166F1E77BC4}"/>
                  </a:ext>
                </a:extLst>
              </p:cNvPr>
              <p:cNvSpPr/>
              <p:nvPr/>
            </p:nvSpPr>
            <p:spPr bwMode="gray">
              <a:xfrm>
                <a:off x="2171340" y="31748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0BC8321-01AC-F671-4A29-7EA7B65B2C7B}"/>
                  </a:ext>
                </a:extLst>
              </p:cNvPr>
              <p:cNvSpPr/>
              <p:nvPr/>
            </p:nvSpPr>
            <p:spPr bwMode="gray">
              <a:xfrm>
                <a:off x="2339100" y="3668175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192397D-89EC-CE81-7BE4-F033B6826C37}"/>
                  </a:ext>
                </a:extLst>
              </p:cNvPr>
              <p:cNvSpPr/>
              <p:nvPr/>
            </p:nvSpPr>
            <p:spPr bwMode="gray">
              <a:xfrm>
                <a:off x="2878644" y="372737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09F6FB4-0F38-28BE-2E71-CD84067DAD3B}"/>
                  </a:ext>
                </a:extLst>
              </p:cNvPr>
              <p:cNvSpPr/>
              <p:nvPr/>
            </p:nvSpPr>
            <p:spPr bwMode="gray">
              <a:xfrm>
                <a:off x="1868917" y="3643929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220836C-A314-2A72-5602-94187789AB78}"/>
                  </a:ext>
                </a:extLst>
              </p:cNvPr>
              <p:cNvSpPr/>
              <p:nvPr/>
            </p:nvSpPr>
            <p:spPr bwMode="gray">
              <a:xfrm>
                <a:off x="3119839" y="419599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EF0B509-3FCF-B3C8-D6EC-5792AA8FFDA1}"/>
                  </a:ext>
                </a:extLst>
              </p:cNvPr>
              <p:cNvSpPr/>
              <p:nvPr/>
            </p:nvSpPr>
            <p:spPr bwMode="gray">
              <a:xfrm>
                <a:off x="2915865" y="4548802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520870F-834E-D359-7AEE-C9B9177953A4}"/>
                  </a:ext>
                </a:extLst>
              </p:cNvPr>
              <p:cNvSpPr/>
              <p:nvPr/>
            </p:nvSpPr>
            <p:spPr bwMode="gray">
              <a:xfrm>
                <a:off x="2093420" y="411297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C452D53-5A80-8156-538B-8C99518E52A8}"/>
                  </a:ext>
                </a:extLst>
              </p:cNvPr>
              <p:cNvSpPr/>
              <p:nvPr/>
            </p:nvSpPr>
            <p:spPr bwMode="gray">
              <a:xfrm>
                <a:off x="2339100" y="4571391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027D2DF-6EBE-DD92-29BB-1E62760C8E5A}"/>
                  </a:ext>
                </a:extLst>
              </p:cNvPr>
              <p:cNvSpPr/>
              <p:nvPr/>
            </p:nvSpPr>
            <p:spPr bwMode="gray">
              <a:xfrm>
                <a:off x="2688850" y="32510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066274CA-AC92-4776-3CF1-A6B53B18215D}"/>
                </a:ext>
              </a:extLst>
            </p:cNvPr>
            <p:cNvSpPr/>
            <p:nvPr/>
          </p:nvSpPr>
          <p:spPr bwMode="gray">
            <a:xfrm>
              <a:off x="3214148" y="2056436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9" name="Triangle 58">
              <a:extLst>
                <a:ext uri="{FF2B5EF4-FFF2-40B4-BE49-F238E27FC236}">
                  <a16:creationId xmlns:a16="http://schemas.microsoft.com/office/drawing/2014/main" id="{719D50DB-D1CE-D05E-476A-28A2D864071B}"/>
                </a:ext>
              </a:extLst>
            </p:cNvPr>
            <p:cNvSpPr/>
            <p:nvPr/>
          </p:nvSpPr>
          <p:spPr bwMode="gray">
            <a:xfrm>
              <a:off x="3664096" y="2392868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9675A487-0301-CBAB-5CB1-DF821346D1EC}"/>
                </a:ext>
              </a:extLst>
            </p:cNvPr>
            <p:cNvSpPr/>
            <p:nvPr/>
          </p:nvSpPr>
          <p:spPr bwMode="gray">
            <a:xfrm>
              <a:off x="4110231" y="2532927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9B9206E8-4F2F-91B7-06FF-D5E655F129CA}"/>
                </a:ext>
              </a:extLst>
            </p:cNvPr>
            <p:cNvSpPr/>
            <p:nvPr/>
          </p:nvSpPr>
          <p:spPr bwMode="gray">
            <a:xfrm>
              <a:off x="3212545" y="251681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2" name="Triangle 61">
              <a:extLst>
                <a:ext uri="{FF2B5EF4-FFF2-40B4-BE49-F238E27FC236}">
                  <a16:creationId xmlns:a16="http://schemas.microsoft.com/office/drawing/2014/main" id="{E1B1CE38-68DF-6DCA-A397-F70D6C4B2A65}"/>
                </a:ext>
              </a:extLst>
            </p:cNvPr>
            <p:cNvSpPr/>
            <p:nvPr/>
          </p:nvSpPr>
          <p:spPr bwMode="gray">
            <a:xfrm>
              <a:off x="3557625" y="2910351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3" name="Triangle 62">
              <a:extLst>
                <a:ext uri="{FF2B5EF4-FFF2-40B4-BE49-F238E27FC236}">
                  <a16:creationId xmlns:a16="http://schemas.microsoft.com/office/drawing/2014/main" id="{4AC9EDEB-A89B-3CD1-BD41-F17382E4125F}"/>
                </a:ext>
              </a:extLst>
            </p:cNvPr>
            <p:cNvSpPr/>
            <p:nvPr/>
          </p:nvSpPr>
          <p:spPr bwMode="gray">
            <a:xfrm>
              <a:off x="4104089" y="3014043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4" name="Triangle 63">
              <a:extLst>
                <a:ext uri="{FF2B5EF4-FFF2-40B4-BE49-F238E27FC236}">
                  <a16:creationId xmlns:a16="http://schemas.microsoft.com/office/drawing/2014/main" id="{F1F66ABE-F538-8B65-0EA6-DD19555925FE}"/>
                </a:ext>
              </a:extLst>
            </p:cNvPr>
            <p:cNvSpPr/>
            <p:nvPr/>
          </p:nvSpPr>
          <p:spPr bwMode="gray">
            <a:xfrm>
              <a:off x="3839484" y="191175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77" name="Title">
            <a:extLst>
              <a:ext uri="{FF2B5EF4-FFF2-40B4-BE49-F238E27FC236}">
                <a16:creationId xmlns:a16="http://schemas.microsoft.com/office/drawing/2014/main" id="{5232BFAA-7BD1-5460-5C99-77F88C49703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dirty="0" err="1"/>
              <a:t>Klassifikation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40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BA6D0E-1690-0DA4-3263-375C1E7F3C86}"/>
              </a:ext>
            </a:extLst>
          </p:cNvPr>
          <p:cNvGrpSpPr/>
          <p:nvPr/>
        </p:nvGrpSpPr>
        <p:grpSpPr>
          <a:xfrm>
            <a:off x="1411428" y="1552073"/>
            <a:ext cx="3761870" cy="3753853"/>
            <a:chOff x="1411428" y="1552073"/>
            <a:chExt cx="3761870" cy="37538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843DAD-2857-67D5-F821-C26CBCEF4F7E}"/>
                </a:ext>
              </a:extLst>
            </p:cNvPr>
            <p:cNvGrpSpPr/>
            <p:nvPr/>
          </p:nvGrpSpPr>
          <p:grpSpPr>
            <a:xfrm>
              <a:off x="1411428" y="1552073"/>
              <a:ext cx="3761870" cy="3753853"/>
              <a:chOff x="1419730" y="1548428"/>
              <a:chExt cx="3761870" cy="3753853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CB16F5-1C03-D69B-499A-BA2174F7B112}"/>
                  </a:ext>
                </a:extLst>
              </p:cNvPr>
              <p:cNvSpPr/>
              <p:nvPr/>
            </p:nvSpPr>
            <p:spPr bwMode="gray">
              <a:xfrm>
                <a:off x="1419730" y="1548428"/>
                <a:ext cx="3761870" cy="3753853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648C6E6-1FA3-8C98-2134-9756B2A3FC8E}"/>
                  </a:ext>
                </a:extLst>
              </p:cNvPr>
              <p:cNvSpPr/>
              <p:nvPr/>
            </p:nvSpPr>
            <p:spPr bwMode="gray">
              <a:xfrm>
                <a:off x="2568423" y="414662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8F7F792-93EF-0D75-1F84-B184890996E6}"/>
                  </a:ext>
                </a:extLst>
              </p:cNvPr>
              <p:cNvSpPr/>
              <p:nvPr/>
            </p:nvSpPr>
            <p:spPr bwMode="gray">
              <a:xfrm>
                <a:off x="2171340" y="31748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BC25F98-EB22-F9FF-B3CE-8A3AA59EF366}"/>
                  </a:ext>
                </a:extLst>
              </p:cNvPr>
              <p:cNvSpPr/>
              <p:nvPr/>
            </p:nvSpPr>
            <p:spPr bwMode="gray">
              <a:xfrm>
                <a:off x="2339100" y="3668175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4B6A1F6-1379-9290-0E35-E09EBA286BB8}"/>
                  </a:ext>
                </a:extLst>
              </p:cNvPr>
              <p:cNvSpPr/>
              <p:nvPr/>
            </p:nvSpPr>
            <p:spPr bwMode="gray">
              <a:xfrm>
                <a:off x="2878644" y="372737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28C6F45-84E0-BE83-44B9-A3CC2FE06809}"/>
                  </a:ext>
                </a:extLst>
              </p:cNvPr>
              <p:cNvSpPr/>
              <p:nvPr/>
            </p:nvSpPr>
            <p:spPr bwMode="gray">
              <a:xfrm>
                <a:off x="1868917" y="3643929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62042E1-B5D3-A683-D449-45BD766C7626}"/>
                  </a:ext>
                </a:extLst>
              </p:cNvPr>
              <p:cNvSpPr/>
              <p:nvPr/>
            </p:nvSpPr>
            <p:spPr bwMode="gray">
              <a:xfrm>
                <a:off x="3119839" y="419599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DD7097B-B886-BCC8-60BC-6FF163AB4465}"/>
                  </a:ext>
                </a:extLst>
              </p:cNvPr>
              <p:cNvSpPr/>
              <p:nvPr/>
            </p:nvSpPr>
            <p:spPr bwMode="gray">
              <a:xfrm>
                <a:off x="2915865" y="4548802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EA54482-AA40-7CED-19B0-E7702BA63164}"/>
                  </a:ext>
                </a:extLst>
              </p:cNvPr>
              <p:cNvSpPr/>
              <p:nvPr/>
            </p:nvSpPr>
            <p:spPr bwMode="gray">
              <a:xfrm>
                <a:off x="2093420" y="411297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5B8A537-00F7-E436-EC12-4F6C0161C1DC}"/>
                  </a:ext>
                </a:extLst>
              </p:cNvPr>
              <p:cNvSpPr/>
              <p:nvPr/>
            </p:nvSpPr>
            <p:spPr bwMode="gray">
              <a:xfrm>
                <a:off x="2339100" y="4571391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E59E7FC-6CD4-D438-F22F-2739F8E5BEE7}"/>
                  </a:ext>
                </a:extLst>
              </p:cNvPr>
              <p:cNvSpPr/>
              <p:nvPr/>
            </p:nvSpPr>
            <p:spPr bwMode="gray">
              <a:xfrm>
                <a:off x="2688850" y="32510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66B00294-B226-E988-95A5-D228F2B34A84}"/>
                </a:ext>
              </a:extLst>
            </p:cNvPr>
            <p:cNvSpPr/>
            <p:nvPr/>
          </p:nvSpPr>
          <p:spPr bwMode="gray">
            <a:xfrm>
              <a:off x="3214148" y="2056436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5F3B53D5-B8D2-1B46-B3DC-DAA7CC256B67}"/>
                </a:ext>
              </a:extLst>
            </p:cNvPr>
            <p:cNvSpPr/>
            <p:nvPr/>
          </p:nvSpPr>
          <p:spPr bwMode="gray">
            <a:xfrm>
              <a:off x="3664096" y="2392868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33B080D1-D77E-AE2A-9FB6-6E6C7350D985}"/>
                </a:ext>
              </a:extLst>
            </p:cNvPr>
            <p:cNvSpPr/>
            <p:nvPr/>
          </p:nvSpPr>
          <p:spPr bwMode="gray">
            <a:xfrm>
              <a:off x="4110231" y="2532927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5184499D-37D1-D087-55D5-E3DCC297EBFB}"/>
                </a:ext>
              </a:extLst>
            </p:cNvPr>
            <p:cNvSpPr/>
            <p:nvPr/>
          </p:nvSpPr>
          <p:spPr bwMode="gray">
            <a:xfrm>
              <a:off x="3212545" y="251681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3680FC4C-D1A5-23A1-8EFE-61D90F50117F}"/>
                </a:ext>
              </a:extLst>
            </p:cNvPr>
            <p:cNvSpPr/>
            <p:nvPr/>
          </p:nvSpPr>
          <p:spPr bwMode="gray">
            <a:xfrm>
              <a:off x="3557625" y="2910351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1236223A-015E-82E5-E49C-8D991D14452D}"/>
                </a:ext>
              </a:extLst>
            </p:cNvPr>
            <p:cNvSpPr/>
            <p:nvPr/>
          </p:nvSpPr>
          <p:spPr bwMode="gray">
            <a:xfrm>
              <a:off x="4104089" y="3014043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571EBEAA-165E-7A04-0FF1-01B67E775BEC}"/>
                </a:ext>
              </a:extLst>
            </p:cNvPr>
            <p:cNvSpPr/>
            <p:nvPr/>
          </p:nvSpPr>
          <p:spPr bwMode="gray">
            <a:xfrm>
              <a:off x="3839484" y="191175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34" name="Triangle 33">
            <a:extLst>
              <a:ext uri="{FF2B5EF4-FFF2-40B4-BE49-F238E27FC236}">
                <a16:creationId xmlns:a16="http://schemas.microsoft.com/office/drawing/2014/main" id="{6583A872-E74E-74C5-1293-855A8C31BB16}"/>
              </a:ext>
            </a:extLst>
          </p:cNvPr>
          <p:cNvSpPr/>
          <p:nvPr/>
        </p:nvSpPr>
        <p:spPr bwMode="gray">
          <a:xfrm>
            <a:off x="8369528" y="1837240"/>
            <a:ext cx="453466" cy="405114"/>
          </a:xfrm>
          <a:prstGeom prst="triangle">
            <a:avLst/>
          </a:prstGeom>
          <a:solidFill>
            <a:srgbClr val="FFC0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379289-D427-B908-1CB9-E2A7493083F5}"/>
              </a:ext>
            </a:extLst>
          </p:cNvPr>
          <p:cNvGrpSpPr/>
          <p:nvPr/>
        </p:nvGrpSpPr>
        <p:grpSpPr>
          <a:xfrm>
            <a:off x="7021877" y="1552073"/>
            <a:ext cx="3761870" cy="3753853"/>
            <a:chOff x="1411428" y="1552073"/>
            <a:chExt cx="3761870" cy="37538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D9BADC-40F1-1DA9-A593-A1E149581942}"/>
                </a:ext>
              </a:extLst>
            </p:cNvPr>
            <p:cNvGrpSpPr/>
            <p:nvPr/>
          </p:nvGrpSpPr>
          <p:grpSpPr>
            <a:xfrm>
              <a:off x="1411428" y="1552073"/>
              <a:ext cx="3761870" cy="3753853"/>
              <a:chOff x="1419730" y="1548428"/>
              <a:chExt cx="3761870" cy="375385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371F66-492A-5197-F8EF-24D98C49EA56}"/>
                  </a:ext>
                </a:extLst>
              </p:cNvPr>
              <p:cNvSpPr/>
              <p:nvPr/>
            </p:nvSpPr>
            <p:spPr bwMode="gray">
              <a:xfrm>
                <a:off x="1419730" y="1548428"/>
                <a:ext cx="3761870" cy="3753853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2F90CE0-D3AC-934A-FAE2-1F35424B9E4D}"/>
                  </a:ext>
                </a:extLst>
              </p:cNvPr>
              <p:cNvSpPr/>
              <p:nvPr/>
            </p:nvSpPr>
            <p:spPr bwMode="gray">
              <a:xfrm>
                <a:off x="2568423" y="414662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C2F5EEA-18B9-E72B-28AE-0BD60825BFA4}"/>
                  </a:ext>
                </a:extLst>
              </p:cNvPr>
              <p:cNvSpPr/>
              <p:nvPr/>
            </p:nvSpPr>
            <p:spPr bwMode="gray">
              <a:xfrm>
                <a:off x="2171340" y="31748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9EDCD97-E326-52B7-7882-83C69FDB9B86}"/>
                  </a:ext>
                </a:extLst>
              </p:cNvPr>
              <p:cNvSpPr/>
              <p:nvPr/>
            </p:nvSpPr>
            <p:spPr bwMode="gray">
              <a:xfrm>
                <a:off x="2339100" y="3668175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E4E297F-1E38-8FBF-D4DC-43A44F86B406}"/>
                  </a:ext>
                </a:extLst>
              </p:cNvPr>
              <p:cNvSpPr/>
              <p:nvPr/>
            </p:nvSpPr>
            <p:spPr bwMode="gray">
              <a:xfrm>
                <a:off x="2878644" y="372737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CEB2D20-89F5-E0FC-038F-9B10B66A3A81}"/>
                  </a:ext>
                </a:extLst>
              </p:cNvPr>
              <p:cNvSpPr/>
              <p:nvPr/>
            </p:nvSpPr>
            <p:spPr bwMode="gray">
              <a:xfrm>
                <a:off x="1868917" y="3643929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9592987-F073-926A-172F-2FFE9CC80B15}"/>
                  </a:ext>
                </a:extLst>
              </p:cNvPr>
              <p:cNvSpPr/>
              <p:nvPr/>
            </p:nvSpPr>
            <p:spPr bwMode="gray">
              <a:xfrm>
                <a:off x="3119839" y="419599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06D0A9D-D06B-B9B0-EBD7-1FFD6259E627}"/>
                  </a:ext>
                </a:extLst>
              </p:cNvPr>
              <p:cNvSpPr/>
              <p:nvPr/>
            </p:nvSpPr>
            <p:spPr bwMode="gray">
              <a:xfrm>
                <a:off x="2915865" y="4548802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BC17AF9-53FE-75F9-6D13-F36409FE20F8}"/>
                  </a:ext>
                </a:extLst>
              </p:cNvPr>
              <p:cNvSpPr/>
              <p:nvPr/>
            </p:nvSpPr>
            <p:spPr bwMode="gray">
              <a:xfrm>
                <a:off x="2093420" y="411297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1BF603A-EE61-A98B-56D5-BFC66BFED0D3}"/>
                  </a:ext>
                </a:extLst>
              </p:cNvPr>
              <p:cNvSpPr/>
              <p:nvPr/>
            </p:nvSpPr>
            <p:spPr bwMode="gray">
              <a:xfrm>
                <a:off x="2339100" y="4571391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3722EB2-26EA-C968-40F2-CABB3AAF63A1}"/>
                  </a:ext>
                </a:extLst>
              </p:cNvPr>
              <p:cNvSpPr/>
              <p:nvPr/>
            </p:nvSpPr>
            <p:spPr bwMode="gray">
              <a:xfrm>
                <a:off x="2688850" y="32510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EA836E54-3BCA-103E-E50C-5FD64E88588B}"/>
                </a:ext>
              </a:extLst>
            </p:cNvPr>
            <p:cNvSpPr/>
            <p:nvPr/>
          </p:nvSpPr>
          <p:spPr bwMode="gray">
            <a:xfrm>
              <a:off x="3214148" y="2056436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596E0CB-2F86-B7DD-8313-C95282C16B95}"/>
                </a:ext>
              </a:extLst>
            </p:cNvPr>
            <p:cNvSpPr/>
            <p:nvPr/>
          </p:nvSpPr>
          <p:spPr bwMode="gray">
            <a:xfrm>
              <a:off x="3664096" y="2392868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348AD8B9-4D9B-3333-51BA-0940FDCBE0D8}"/>
                </a:ext>
              </a:extLst>
            </p:cNvPr>
            <p:cNvSpPr/>
            <p:nvPr/>
          </p:nvSpPr>
          <p:spPr bwMode="gray">
            <a:xfrm>
              <a:off x="4110231" y="2532927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F58E3AE-F659-629B-C043-08B0FFAC8E83}"/>
                </a:ext>
              </a:extLst>
            </p:cNvPr>
            <p:cNvSpPr/>
            <p:nvPr/>
          </p:nvSpPr>
          <p:spPr bwMode="gray">
            <a:xfrm>
              <a:off x="3212545" y="251681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F61B2C36-1DF1-0527-0AC5-9EB4A67F7064}"/>
                </a:ext>
              </a:extLst>
            </p:cNvPr>
            <p:cNvSpPr/>
            <p:nvPr/>
          </p:nvSpPr>
          <p:spPr bwMode="gray">
            <a:xfrm>
              <a:off x="3557625" y="2910351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7AC3F101-A4AC-20A0-BC43-5BFA655BC9CF}"/>
                </a:ext>
              </a:extLst>
            </p:cNvPr>
            <p:cNvSpPr/>
            <p:nvPr/>
          </p:nvSpPr>
          <p:spPr bwMode="gray">
            <a:xfrm>
              <a:off x="4104089" y="3014043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2B17FCE-5B0B-1C23-4AF9-C60A25C21FC2}"/>
                </a:ext>
              </a:extLst>
            </p:cNvPr>
            <p:cNvSpPr/>
            <p:nvPr/>
          </p:nvSpPr>
          <p:spPr bwMode="gray">
            <a:xfrm>
              <a:off x="3839484" y="191175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737A770-A093-30DB-0670-4124A446DDEE}"/>
              </a:ext>
            </a:extLst>
          </p:cNvPr>
          <p:cNvSpPr txBox="1"/>
          <p:nvPr/>
        </p:nvSpPr>
        <p:spPr>
          <a:xfrm>
            <a:off x="1411428" y="5806224"/>
            <a:ext cx="10413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24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Überwachtes</a:t>
            </a:r>
            <a:r>
              <a:rPr lang="en-US" sz="24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4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Lernen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.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Zuordnen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von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Daten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in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vordefinierte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Kategorien</a:t>
            </a:r>
            <a:endParaRPr lang="en-US" sz="2400" u="sng" kern="0" dirty="0">
              <a:solidFill>
                <a:schemeClr val="tx1"/>
              </a:solidFill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57" name="Title">
            <a:extLst>
              <a:ext uri="{FF2B5EF4-FFF2-40B4-BE49-F238E27FC236}">
                <a16:creationId xmlns:a16="http://schemas.microsoft.com/office/drawing/2014/main" id="{AF00E729-B75A-604E-2797-160D1C356D3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dirty="0" err="1"/>
              <a:t>Klassifikation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56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894829-B0DB-C023-56D0-FAC1233698B1}"/>
              </a:ext>
            </a:extLst>
          </p:cNvPr>
          <p:cNvSpPr/>
          <p:nvPr/>
        </p:nvSpPr>
        <p:spPr bwMode="gray">
          <a:xfrm>
            <a:off x="3629714" y="491990"/>
            <a:ext cx="7488821" cy="550468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Random Forest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Trainiert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sehr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viele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einzelne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Entscheidungsbäume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Jeder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Baum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verwendet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nur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eine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Stichprobe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der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Daten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und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eine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Teilmenge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der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Merkmale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Ergebnis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ist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die von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allen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Bäumen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meist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gewählte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Klasse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endParaRPr lang="en-US" sz="1600" kern="0" dirty="0"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FCC7F9-F157-530D-0782-7E4621218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31" y="491990"/>
            <a:ext cx="11186476" cy="738664"/>
          </a:xfrm>
        </p:spPr>
        <p:txBody>
          <a:bodyPr/>
          <a:lstStyle/>
          <a:p>
            <a:r>
              <a:rPr lang="en-US" dirty="0" err="1"/>
              <a:t>Verwendeter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Algorithmus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E05A96-A8A4-8707-CA45-3C1037C02813}"/>
              </a:ext>
            </a:extLst>
          </p:cNvPr>
          <p:cNvSpPr/>
          <p:nvPr/>
        </p:nvSpPr>
        <p:spPr bwMode="gray">
          <a:xfrm>
            <a:off x="6373640" y="3865830"/>
            <a:ext cx="1837853" cy="362138"/>
          </a:xfrm>
          <a:prstGeom prst="round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Dataset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EB0299-EBDF-C25B-F109-305866283712}"/>
              </a:ext>
            </a:extLst>
          </p:cNvPr>
          <p:cNvCxnSpPr>
            <a:cxnSpLocks/>
          </p:cNvCxnSpPr>
          <p:nvPr/>
        </p:nvCxnSpPr>
        <p:spPr>
          <a:xfrm flipH="1">
            <a:off x="6152441" y="4234137"/>
            <a:ext cx="1140125" cy="509691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1A39C3-E84C-27C1-9A54-AC25D0E70696}"/>
              </a:ext>
            </a:extLst>
          </p:cNvPr>
          <p:cNvCxnSpPr>
            <a:stCxn id="4" idx="2"/>
          </p:cNvCxnSpPr>
          <p:nvPr/>
        </p:nvCxnSpPr>
        <p:spPr>
          <a:xfrm flipH="1">
            <a:off x="7292566" y="4227968"/>
            <a:ext cx="1" cy="630858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1EF202-C514-7C7A-D0F8-F8B65268E71F}"/>
              </a:ext>
            </a:extLst>
          </p:cNvPr>
          <p:cNvCxnSpPr>
            <a:stCxn id="4" idx="2"/>
          </p:cNvCxnSpPr>
          <p:nvPr/>
        </p:nvCxnSpPr>
        <p:spPr>
          <a:xfrm>
            <a:off x="7292567" y="4227968"/>
            <a:ext cx="1281065" cy="568926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Deciduous tree with solid fill">
            <a:extLst>
              <a:ext uri="{FF2B5EF4-FFF2-40B4-BE49-F238E27FC236}">
                <a16:creationId xmlns:a16="http://schemas.microsoft.com/office/drawing/2014/main" id="{0BDAC904-6A9B-2A68-8563-8BFE45CE1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4256" y="4633211"/>
            <a:ext cx="506994" cy="506994"/>
          </a:xfrm>
          <a:prstGeom prst="rect">
            <a:avLst/>
          </a:prstGeom>
        </p:spPr>
      </p:pic>
      <p:pic>
        <p:nvPicPr>
          <p:cNvPr id="14" name="Graphic 13" descr="Deciduous tree with solid fill">
            <a:extLst>
              <a:ext uri="{FF2B5EF4-FFF2-40B4-BE49-F238E27FC236}">
                <a16:creationId xmlns:a16="http://schemas.microsoft.com/office/drawing/2014/main" id="{B56BCDC7-73E5-6D21-DF3D-B872B4F6B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6015" y="4636983"/>
            <a:ext cx="506994" cy="506994"/>
          </a:xfrm>
          <a:prstGeom prst="rect">
            <a:avLst/>
          </a:prstGeom>
        </p:spPr>
      </p:pic>
      <p:pic>
        <p:nvPicPr>
          <p:cNvPr id="15" name="Graphic 14" descr="Deciduous tree with solid fill">
            <a:extLst>
              <a:ext uri="{FF2B5EF4-FFF2-40B4-BE49-F238E27FC236}">
                <a16:creationId xmlns:a16="http://schemas.microsoft.com/office/drawing/2014/main" id="{E814E8B8-BF1E-9D66-0FFA-5A4A13F0E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069" y="4633211"/>
            <a:ext cx="506994" cy="5069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747F1D-CC8C-D6F8-99B6-17D3FBDBD326}"/>
              </a:ext>
            </a:extLst>
          </p:cNvPr>
          <p:cNvSpPr txBox="1"/>
          <p:nvPr/>
        </p:nvSpPr>
        <p:spPr>
          <a:xfrm>
            <a:off x="6011500" y="5140203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9DB22-003F-4F07-B79C-E7C8E0B5CE04}"/>
              </a:ext>
            </a:extLst>
          </p:cNvPr>
          <p:cNvSpPr txBox="1"/>
          <p:nvPr/>
        </p:nvSpPr>
        <p:spPr>
          <a:xfrm>
            <a:off x="8445392" y="5140204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12F5-CF72-25E1-1C1B-40A9EDB1144C}"/>
              </a:ext>
            </a:extLst>
          </p:cNvPr>
          <p:cNvSpPr txBox="1"/>
          <p:nvPr/>
        </p:nvSpPr>
        <p:spPr>
          <a:xfrm>
            <a:off x="7228446" y="5140204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BA09CD-BE7D-484F-9622-CAB4FD57FB07}"/>
              </a:ext>
            </a:extLst>
          </p:cNvPr>
          <p:cNvCxnSpPr>
            <a:cxnSpLocks/>
          </p:cNvCxnSpPr>
          <p:nvPr/>
        </p:nvCxnSpPr>
        <p:spPr>
          <a:xfrm>
            <a:off x="6085340" y="5417203"/>
            <a:ext cx="1207226" cy="21186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DF9BE-2F0B-652A-9D54-F40525804029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7292566" y="5417203"/>
            <a:ext cx="0" cy="21186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68785F-03F6-7884-4DB8-0D3FBEA3C33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7318218" y="5417203"/>
            <a:ext cx="1191294" cy="21186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C2BF9B-2C64-5C2B-74DD-EA1D0C77ABE3}"/>
              </a:ext>
            </a:extLst>
          </p:cNvPr>
          <p:cNvSpPr txBox="1"/>
          <p:nvPr/>
        </p:nvSpPr>
        <p:spPr>
          <a:xfrm>
            <a:off x="7235491" y="5629072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966402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92C75-AC66-AE6D-5391-0091836F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Visualisierung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78F974-94FB-5577-5576-B1B0DC2E30A6}"/>
              </a:ext>
            </a:extLst>
          </p:cNvPr>
          <p:cNvGrpSpPr/>
          <p:nvPr/>
        </p:nvGrpSpPr>
        <p:grpSpPr>
          <a:xfrm>
            <a:off x="4022283" y="1098622"/>
            <a:ext cx="4149910" cy="4981017"/>
            <a:chOff x="7697533" y="822138"/>
            <a:chExt cx="4149910" cy="49810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52E25FE-2773-5092-E8B4-506A340434EF}"/>
                </a:ext>
              </a:extLst>
            </p:cNvPr>
            <p:cNvGrpSpPr/>
            <p:nvPr/>
          </p:nvGrpSpPr>
          <p:grpSpPr>
            <a:xfrm>
              <a:off x="7765335" y="2194560"/>
              <a:ext cx="3453955" cy="2879984"/>
              <a:chOff x="6976298" y="1566407"/>
              <a:chExt cx="4751875" cy="408965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F89939-FB4A-5928-8B20-63E5CF6AED28}"/>
                  </a:ext>
                </a:extLst>
              </p:cNvPr>
              <p:cNvSpPr/>
              <p:nvPr/>
            </p:nvSpPr>
            <p:spPr bwMode="gray">
              <a:xfrm>
                <a:off x="7943353" y="1566407"/>
                <a:ext cx="1892410" cy="1862593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100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D572AD-5591-CB08-228F-D421A5D70B10}"/>
                  </a:ext>
                </a:extLst>
              </p:cNvPr>
              <p:cNvSpPr/>
              <p:nvPr/>
            </p:nvSpPr>
            <p:spPr bwMode="gray">
              <a:xfrm>
                <a:off x="9835763" y="3429000"/>
                <a:ext cx="1892410" cy="1862593"/>
              </a:xfrm>
              <a:prstGeom prst="rect">
                <a:avLst/>
              </a:prstGeom>
              <a:solidFill>
                <a:srgbClr val="188918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85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B3C0B2-27A6-1AEE-4B0D-D5D437A803F7}"/>
                  </a:ext>
                </a:extLst>
              </p:cNvPr>
              <p:cNvSpPr/>
              <p:nvPr/>
            </p:nvSpPr>
            <p:spPr bwMode="gray">
              <a:xfrm>
                <a:off x="9835763" y="1566407"/>
                <a:ext cx="1892410" cy="1862593"/>
              </a:xfrm>
              <a:prstGeom prst="rect">
                <a:avLst/>
              </a:prstGeom>
              <a:solidFill>
                <a:srgbClr val="FF0000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5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7FFD195-1B6D-4487-EEAC-4010100CA2E7}"/>
                  </a:ext>
                </a:extLst>
              </p:cNvPr>
              <p:cNvSpPr/>
              <p:nvPr/>
            </p:nvSpPr>
            <p:spPr bwMode="gray">
              <a:xfrm>
                <a:off x="7943353" y="3428999"/>
                <a:ext cx="1892410" cy="1862593"/>
              </a:xfrm>
              <a:prstGeom prst="rect">
                <a:avLst/>
              </a:prstGeom>
              <a:solidFill>
                <a:srgbClr val="FF0000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3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CAD792-4A91-CB6E-C01A-A725B421DA83}"/>
                  </a:ext>
                </a:extLst>
              </p:cNvPr>
              <p:cNvSpPr txBox="1"/>
              <p:nvPr/>
            </p:nvSpPr>
            <p:spPr>
              <a:xfrm>
                <a:off x="8659527" y="5379058"/>
                <a:ext cx="460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True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67440-0BD8-DECD-6CC3-344B32CF339A}"/>
                  </a:ext>
                </a:extLst>
              </p:cNvPr>
              <p:cNvSpPr txBox="1"/>
              <p:nvPr/>
            </p:nvSpPr>
            <p:spPr>
              <a:xfrm>
                <a:off x="10510259" y="5379058"/>
                <a:ext cx="543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False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9725F-8BF0-BD81-E026-0240849E4F3B}"/>
                  </a:ext>
                </a:extLst>
              </p:cNvPr>
              <p:cNvSpPr txBox="1"/>
              <p:nvPr/>
            </p:nvSpPr>
            <p:spPr>
              <a:xfrm>
                <a:off x="6976298" y="4221796"/>
                <a:ext cx="5434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False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733D0D-51F5-99B8-155D-D6EEA3CD02EA}"/>
                  </a:ext>
                </a:extLst>
              </p:cNvPr>
              <p:cNvSpPr txBox="1"/>
              <p:nvPr/>
            </p:nvSpPr>
            <p:spPr>
              <a:xfrm>
                <a:off x="7063857" y="2405244"/>
                <a:ext cx="773450" cy="3933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True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75905B-C7BF-0802-A393-F8ECAB5A4B37}"/>
                </a:ext>
              </a:extLst>
            </p:cNvPr>
            <p:cNvSpPr txBox="1"/>
            <p:nvPr/>
          </p:nvSpPr>
          <p:spPr>
            <a:xfrm>
              <a:off x="9165445" y="5526156"/>
              <a:ext cx="116859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Vorhersage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CA4A2D-8611-2D6A-772C-675EA242CFCA}"/>
                </a:ext>
              </a:extLst>
            </p:cNvPr>
            <p:cNvSpPr txBox="1"/>
            <p:nvPr/>
          </p:nvSpPr>
          <p:spPr>
            <a:xfrm>
              <a:off x="7697533" y="1506041"/>
              <a:ext cx="53059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Wahr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1009E5D-8CFF-B22E-6B97-9EC68B74DED0}"/>
                </a:ext>
              </a:extLst>
            </p:cNvPr>
            <p:cNvCxnSpPr/>
            <p:nvPr/>
          </p:nvCxnSpPr>
          <p:spPr>
            <a:xfrm flipV="1">
              <a:off x="8468250" y="1550504"/>
              <a:ext cx="0" cy="6440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9385F3B-DF88-9871-5F8A-B8CEA1953A4B}"/>
                </a:ext>
              </a:extLst>
            </p:cNvPr>
            <p:cNvCxnSpPr>
              <a:cxnSpLocks/>
            </p:cNvCxnSpPr>
            <p:nvPr/>
          </p:nvCxnSpPr>
          <p:spPr>
            <a:xfrm>
              <a:off x="11219290" y="4817883"/>
              <a:ext cx="62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25CF2D-EE74-5162-2BB0-C08C92915E0F}"/>
                </a:ext>
              </a:extLst>
            </p:cNvPr>
            <p:cNvSpPr txBox="1"/>
            <p:nvPr/>
          </p:nvSpPr>
          <p:spPr>
            <a:xfrm>
              <a:off x="8988809" y="822138"/>
              <a:ext cx="177131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Konfusionsmatrix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7382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947617-0429-927B-AB74-19173801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DB8CCCB-9180-3455-CF53-1B7BEFA28998}"/>
                  </a:ext>
                </a:extLst>
              </p:cNvPr>
              <p:cNvSpPr/>
              <p:nvPr/>
            </p:nvSpPr>
            <p:spPr bwMode="gray">
              <a:xfrm>
                <a:off x="504001" y="1289253"/>
                <a:ext cx="6230554" cy="149602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Precision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𝑷𝒓𝒆𝒄𝒊𝒔𝒊𝒐𝒏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 </m:t>
                      </m:r>
                      <m:f>
                        <m:fPr>
                          <m:ctrlP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𝑻𝒓𝒖𝒆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</m:num>
                        <m:den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𝑻𝒓𝒖𝒆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𝑭𝒂𝒍𝒔𝒆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</m:den>
                      </m:f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DB8CCCB-9180-3455-CF53-1B7BEFA28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4001" y="1289253"/>
                <a:ext cx="6230554" cy="149602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E5A9B3B-19CD-3452-9A70-4FEC47F02D9B}"/>
                  </a:ext>
                </a:extLst>
              </p:cNvPr>
              <p:cNvSpPr/>
              <p:nvPr/>
            </p:nvSpPr>
            <p:spPr bwMode="gray">
              <a:xfrm>
                <a:off x="504000" y="2981161"/>
                <a:ext cx="6230555" cy="1496027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Recall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𝑹𝒆𝒄𝒂𝒍𝒍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 </m:t>
                      </m:r>
                      <m:f>
                        <m:fPr>
                          <m:ctrlP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𝑻𝒓𝒖𝒆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</m:num>
                        <m:den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𝑻𝒓𝒖𝒆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𝑭𝒂𝒍𝒔𝒆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𝑵𝒆𝒈𝒂𝒕𝒊𝒗𝒆𝒔</m:t>
                          </m:r>
                        </m:den>
                      </m:f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E5A9B3B-19CD-3452-9A70-4FEC47F02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4000" y="2981161"/>
                <a:ext cx="6230555" cy="149602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C6F5E52-A028-A183-4985-722AD112742F}"/>
                  </a:ext>
                </a:extLst>
              </p:cNvPr>
              <p:cNvSpPr/>
              <p:nvPr/>
            </p:nvSpPr>
            <p:spPr bwMode="gray">
              <a:xfrm>
                <a:off x="504000" y="4674516"/>
                <a:ext cx="6230555" cy="1496027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F1-Score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𝑭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𝟐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 </m:t>
                      </m:r>
                      <m:f>
                        <m:fPr>
                          <m:ctrlP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𝑷𝒓𝒆𝒄𝒊𝒔𝒊𝒐𝒏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𝑹𝒆𝒄𝒂𝒍𝒍</m:t>
                          </m:r>
                        </m:num>
                        <m:den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𝑷𝒓𝒆𝒄𝒊𝒔𝒊𝒐𝒏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𝑹𝒆𝒄𝒂𝒍𝒍</m:t>
                          </m:r>
                        </m:den>
                      </m:f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C6F5E52-A028-A183-4985-722AD1127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4000" y="4674516"/>
                <a:ext cx="6230555" cy="149602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08F95F08-1746-79BA-2D8F-A30D5B026642}"/>
              </a:ext>
            </a:extLst>
          </p:cNvPr>
          <p:cNvGrpSpPr/>
          <p:nvPr/>
        </p:nvGrpSpPr>
        <p:grpSpPr>
          <a:xfrm>
            <a:off x="7540566" y="1238665"/>
            <a:ext cx="4149910" cy="4981017"/>
            <a:chOff x="7697533" y="822138"/>
            <a:chExt cx="4149910" cy="498101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6B0D24-0F07-EB1E-4CBF-BF91F199CABE}"/>
                </a:ext>
              </a:extLst>
            </p:cNvPr>
            <p:cNvGrpSpPr/>
            <p:nvPr/>
          </p:nvGrpSpPr>
          <p:grpSpPr>
            <a:xfrm>
              <a:off x="7765335" y="2194560"/>
              <a:ext cx="3453955" cy="2879984"/>
              <a:chOff x="6976298" y="1566407"/>
              <a:chExt cx="4751875" cy="408965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A14360-FD37-D60A-1FFE-C1347E05DCD0}"/>
                  </a:ext>
                </a:extLst>
              </p:cNvPr>
              <p:cNvSpPr/>
              <p:nvPr/>
            </p:nvSpPr>
            <p:spPr bwMode="gray">
              <a:xfrm>
                <a:off x="7943353" y="1566407"/>
                <a:ext cx="1892410" cy="1862593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100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E21996-0BE0-4669-D9A7-44DDA51C2A15}"/>
                  </a:ext>
                </a:extLst>
              </p:cNvPr>
              <p:cNvSpPr/>
              <p:nvPr/>
            </p:nvSpPr>
            <p:spPr bwMode="gray">
              <a:xfrm>
                <a:off x="9835763" y="3429000"/>
                <a:ext cx="1892410" cy="1862593"/>
              </a:xfrm>
              <a:prstGeom prst="rect">
                <a:avLst/>
              </a:prstGeom>
              <a:solidFill>
                <a:srgbClr val="188918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85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7F262E3-F384-35AA-A83B-3291E56E7300}"/>
                  </a:ext>
                </a:extLst>
              </p:cNvPr>
              <p:cNvSpPr/>
              <p:nvPr/>
            </p:nvSpPr>
            <p:spPr bwMode="gray">
              <a:xfrm>
                <a:off x="9835763" y="1566407"/>
                <a:ext cx="1892410" cy="1862593"/>
              </a:xfrm>
              <a:prstGeom prst="rect">
                <a:avLst/>
              </a:prstGeom>
              <a:solidFill>
                <a:srgbClr val="FF0000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5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7E114C-C14C-A6CB-CF21-955541E45157}"/>
                  </a:ext>
                </a:extLst>
              </p:cNvPr>
              <p:cNvSpPr/>
              <p:nvPr/>
            </p:nvSpPr>
            <p:spPr bwMode="gray">
              <a:xfrm>
                <a:off x="7943353" y="3428999"/>
                <a:ext cx="1892410" cy="1862593"/>
              </a:xfrm>
              <a:prstGeom prst="rect">
                <a:avLst/>
              </a:prstGeom>
              <a:solidFill>
                <a:srgbClr val="FF0000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E57A-6BB3-8AEB-7A03-D7A815F721C4}"/>
                  </a:ext>
                </a:extLst>
              </p:cNvPr>
              <p:cNvSpPr txBox="1"/>
              <p:nvPr/>
            </p:nvSpPr>
            <p:spPr>
              <a:xfrm>
                <a:off x="8659527" y="5379058"/>
                <a:ext cx="460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True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9254AE-B9AC-8CAB-32E1-244B40FEB0D6}"/>
                  </a:ext>
                </a:extLst>
              </p:cNvPr>
              <p:cNvSpPr txBox="1"/>
              <p:nvPr/>
            </p:nvSpPr>
            <p:spPr>
              <a:xfrm>
                <a:off x="10510259" y="5379058"/>
                <a:ext cx="543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False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0321E5-7756-A721-EBC0-91702309CB8C}"/>
                  </a:ext>
                </a:extLst>
              </p:cNvPr>
              <p:cNvSpPr txBox="1"/>
              <p:nvPr/>
            </p:nvSpPr>
            <p:spPr>
              <a:xfrm>
                <a:off x="6976298" y="4221796"/>
                <a:ext cx="5434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False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898962-FF1D-1EDF-619C-283CEE73F304}"/>
                  </a:ext>
                </a:extLst>
              </p:cNvPr>
              <p:cNvSpPr txBox="1"/>
              <p:nvPr/>
            </p:nvSpPr>
            <p:spPr>
              <a:xfrm>
                <a:off x="7063857" y="2405244"/>
                <a:ext cx="773450" cy="3933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True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D92DC-AFB5-BA87-0641-A7423BB01A99}"/>
                </a:ext>
              </a:extLst>
            </p:cNvPr>
            <p:cNvSpPr txBox="1"/>
            <p:nvPr/>
          </p:nvSpPr>
          <p:spPr>
            <a:xfrm>
              <a:off x="9165445" y="5526156"/>
              <a:ext cx="116859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Vorhersage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71E059-B146-37DA-48E6-AFEA497317D8}"/>
                </a:ext>
              </a:extLst>
            </p:cNvPr>
            <p:cNvSpPr txBox="1"/>
            <p:nvPr/>
          </p:nvSpPr>
          <p:spPr>
            <a:xfrm>
              <a:off x="7697533" y="1506041"/>
              <a:ext cx="53059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Wahr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50C0D75-9C44-4BD0-08F4-C3FDDC293F01}"/>
                </a:ext>
              </a:extLst>
            </p:cNvPr>
            <p:cNvCxnSpPr/>
            <p:nvPr/>
          </p:nvCxnSpPr>
          <p:spPr>
            <a:xfrm flipV="1">
              <a:off x="8468250" y="1550504"/>
              <a:ext cx="0" cy="6440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EBABA4F-DA10-E40D-7648-1ED4EB6CE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219290" y="4817883"/>
              <a:ext cx="62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A5E784-F5F4-D773-A649-1648DDB29616}"/>
                </a:ext>
              </a:extLst>
            </p:cNvPr>
            <p:cNvSpPr txBox="1"/>
            <p:nvPr/>
          </p:nvSpPr>
          <p:spPr>
            <a:xfrm>
              <a:off x="8988809" y="822138"/>
              <a:ext cx="177131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Konfusionsmatrix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F2FDF9-EB9C-6499-5F37-553C9C655007}"/>
              </a:ext>
            </a:extLst>
          </p:cNvPr>
          <p:cNvCxnSpPr/>
          <p:nvPr/>
        </p:nvCxnSpPr>
        <p:spPr>
          <a:xfrm>
            <a:off x="8071160" y="2981161"/>
            <a:ext cx="3192371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2823D0-3F93-6F2C-420D-A7FB2AD5B8CD}"/>
              </a:ext>
            </a:extLst>
          </p:cNvPr>
          <p:cNvCxnSpPr>
            <a:cxnSpLocks/>
          </p:cNvCxnSpPr>
          <p:nvPr/>
        </p:nvCxnSpPr>
        <p:spPr>
          <a:xfrm>
            <a:off x="8627166" y="2289059"/>
            <a:ext cx="0" cy="3268903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966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36ECB-05AC-A74B-96D9-76DA733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sz="2400" kern="0" dirty="0">
                <a:ea typeface="Arial Unicode MS" pitchFamily="34" charset="-128"/>
                <a:cs typeface="Arial Unicode MS" pitchFamily="34" charset="-128"/>
              </a:rPr>
              <a:t>Agenda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37E43-F7BA-B04E-3E8E-AD215977E271}"/>
              </a:ext>
            </a:extLst>
          </p:cNvPr>
          <p:cNvSpPr txBox="1"/>
          <p:nvPr/>
        </p:nvSpPr>
        <p:spPr>
          <a:xfrm>
            <a:off x="488951" y="1628658"/>
            <a:ext cx="68387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0" b="1" kern="0" dirty="0">
                <a:solidFill>
                  <a:schemeClr val="tx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FB1E2-2A51-9E49-96FF-CCFD6C6CA0D7}"/>
              </a:ext>
            </a:extLst>
          </p:cNvPr>
          <p:cNvSpPr txBox="1"/>
          <p:nvPr/>
        </p:nvSpPr>
        <p:spPr>
          <a:xfrm>
            <a:off x="1403349" y="2028768"/>
            <a:ext cx="987356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latin typeface="72 Brand" panose="020B0504030603020204" pitchFamily="34" charset="0"/>
              </a:rPr>
              <a:t>Clustering </a:t>
            </a:r>
          </a:p>
        </p:txBody>
      </p:sp>
      <p:cxnSp>
        <p:nvCxnSpPr>
          <p:cNvPr id="7" name="Straight Connector 6" descr="Straight line">
            <a:extLst>
              <a:ext uri="{FF2B5EF4-FFF2-40B4-BE49-F238E27FC236}">
                <a16:creationId xmlns:a16="http://schemas.microsoft.com/office/drawing/2014/main" id="{AABC31F4-B2CF-684C-AB8A-ECE0FCCF854C}"/>
              </a:ext>
            </a:extLst>
          </p:cNvPr>
          <p:cNvCxnSpPr>
            <a:cxnSpLocks/>
          </p:cNvCxnSpPr>
          <p:nvPr/>
        </p:nvCxnSpPr>
        <p:spPr>
          <a:xfrm>
            <a:off x="488951" y="2902889"/>
            <a:ext cx="11210925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20BB62-7AB4-BF5B-E0D1-2751D54F7759}"/>
              </a:ext>
            </a:extLst>
          </p:cNvPr>
          <p:cNvSpPr txBox="1"/>
          <p:nvPr/>
        </p:nvSpPr>
        <p:spPr>
          <a:xfrm>
            <a:off x="488951" y="2875001"/>
            <a:ext cx="68387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0" b="1" kern="0" dirty="0">
                <a:solidFill>
                  <a:schemeClr val="tx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2E6658-9C8D-9E40-AD14-587B6DD2FBCA}"/>
              </a:ext>
            </a:extLst>
          </p:cNvPr>
          <p:cNvSpPr txBox="1"/>
          <p:nvPr/>
        </p:nvSpPr>
        <p:spPr>
          <a:xfrm>
            <a:off x="1403349" y="3209508"/>
            <a:ext cx="987356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err="1">
                <a:latin typeface="72 Brand" panose="020B0504030603020204" pitchFamily="34" charset="0"/>
              </a:rPr>
              <a:t>Klassifikation</a:t>
            </a:r>
            <a:endParaRPr lang="en-US" sz="2800" dirty="0">
              <a:latin typeface="72 Brand" panose="020B0504030603020204" pitchFamily="34" charset="0"/>
            </a:endParaRPr>
          </a:p>
        </p:txBody>
      </p:sp>
      <p:cxnSp>
        <p:nvCxnSpPr>
          <p:cNvPr id="15" name="Straight Connector 14" descr="Straight line">
            <a:extLst>
              <a:ext uri="{FF2B5EF4-FFF2-40B4-BE49-F238E27FC236}">
                <a16:creationId xmlns:a16="http://schemas.microsoft.com/office/drawing/2014/main" id="{0C1C90C2-73A3-5A42-B386-4932ACB90F77}"/>
              </a:ext>
            </a:extLst>
          </p:cNvPr>
          <p:cNvCxnSpPr>
            <a:cxnSpLocks/>
          </p:cNvCxnSpPr>
          <p:nvPr/>
        </p:nvCxnSpPr>
        <p:spPr>
          <a:xfrm>
            <a:off x="488951" y="4177121"/>
            <a:ext cx="11210925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BB0380-88A7-0962-1BCE-10298AFC6455}"/>
              </a:ext>
            </a:extLst>
          </p:cNvPr>
          <p:cNvSpPr txBox="1"/>
          <p:nvPr/>
        </p:nvSpPr>
        <p:spPr>
          <a:xfrm>
            <a:off x="488951" y="4220247"/>
            <a:ext cx="68387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0" b="1" kern="0" dirty="0">
                <a:solidFill>
                  <a:schemeClr val="tx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496345-2F8A-D948-9469-CCB5FC32DBEF}"/>
              </a:ext>
            </a:extLst>
          </p:cNvPr>
          <p:cNvSpPr txBox="1"/>
          <p:nvPr/>
        </p:nvSpPr>
        <p:spPr>
          <a:xfrm>
            <a:off x="1403349" y="4620356"/>
            <a:ext cx="987356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latin typeface="72 Brand" panose="020B0504030603020204" pitchFamily="34" charset="0"/>
              </a:rPr>
              <a:t>Regression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09952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B7F38E-444C-000D-6B6C-9558C3C0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936F972-32E8-23A1-EA0E-C3E386F28E2E}"/>
                  </a:ext>
                </a:extLst>
              </p:cNvPr>
              <p:cNvSpPr/>
              <p:nvPr/>
            </p:nvSpPr>
            <p:spPr bwMode="gray">
              <a:xfrm>
                <a:off x="503999" y="1360815"/>
                <a:ext cx="6516799" cy="149602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Accuracy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𝑨𝒄𝒄𝒖𝒓𝒂𝒄𝒚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 </m:t>
                      </m:r>
                      <m:f>
                        <m:fPr>
                          <m:ctrlP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𝑹𝒊𝒄𝒉𝒕𝒊𝒈𝒆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𝑽𝒐𝒓𝒉𝒆𝒓𝒔𝒂𝒈𝒆𝒏</m:t>
                          </m:r>
                        </m:num>
                        <m:den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𝑨𝒍𝒍𝒆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𝑽𝒐𝒓𝒉𝒆𝒓𝒔𝒂𝒈𝒆𝒏</m:t>
                          </m:r>
                        </m:den>
                      </m:f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936F972-32E8-23A1-EA0E-C3E386F2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3999" y="1360815"/>
                <a:ext cx="6516799" cy="149602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2498A9-F523-95CC-C06C-5FE23EF4F52A}"/>
              </a:ext>
            </a:extLst>
          </p:cNvPr>
          <p:cNvSpPr/>
          <p:nvPr/>
        </p:nvSpPr>
        <p:spPr bwMode="gray">
          <a:xfrm>
            <a:off x="504000" y="3089883"/>
            <a:ext cx="6516800" cy="149602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800" b="1" kern="0" dirty="0">
                <a:latin typeface="+mn-lt"/>
              </a:rPr>
              <a:t>ROC-</a:t>
            </a:r>
            <a:r>
              <a:rPr lang="en-US" sz="1800" b="1" kern="0" dirty="0" err="1">
                <a:latin typeface="+mn-lt"/>
              </a:rPr>
              <a:t>Kurve</a:t>
            </a:r>
            <a:r>
              <a:rPr lang="en-US" sz="1800" b="1" kern="0" dirty="0">
                <a:latin typeface="+mn-lt"/>
              </a:rPr>
              <a:t> (</a:t>
            </a:r>
            <a:r>
              <a:rPr lang="en-GB" sz="1800" b="1" kern="0" dirty="0">
                <a:latin typeface="+mn-lt"/>
              </a:rPr>
              <a:t>Receiver Operating Characteristic Curve)</a:t>
            </a:r>
            <a:endParaRPr lang="en-US" sz="1800" b="1" kern="0" dirty="0">
              <a:latin typeface="+mn-lt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GB" sz="1800" kern="0" dirty="0" err="1">
                <a:latin typeface="+mn-lt"/>
              </a:rPr>
              <a:t>Vergleicht</a:t>
            </a:r>
            <a:r>
              <a:rPr lang="en-GB" sz="1800" kern="0" dirty="0">
                <a:latin typeface="+mn-lt"/>
              </a:rPr>
              <a:t> True Positive Rate </a:t>
            </a:r>
            <a:r>
              <a:rPr lang="en-GB" sz="1800" kern="0" dirty="0" err="1">
                <a:latin typeface="+mn-lt"/>
              </a:rPr>
              <a:t>gegen</a:t>
            </a:r>
            <a:r>
              <a:rPr lang="en-GB" sz="1800" kern="0" dirty="0">
                <a:latin typeface="+mn-lt"/>
              </a:rPr>
              <a:t> die False Positive Rate für alle </a:t>
            </a:r>
            <a:r>
              <a:rPr lang="en-GB" sz="1800" kern="0" dirty="0" err="1">
                <a:latin typeface="+mn-lt"/>
              </a:rPr>
              <a:t>möglichen</a:t>
            </a:r>
            <a:r>
              <a:rPr lang="en-GB" sz="1800" kern="0" dirty="0">
                <a:latin typeface="+mn-lt"/>
              </a:rPr>
              <a:t> </a:t>
            </a:r>
            <a:r>
              <a:rPr lang="en-GB" sz="1800" kern="0" dirty="0" err="1">
                <a:latin typeface="+mn-lt"/>
              </a:rPr>
              <a:t>Entscheidungsschwellen</a:t>
            </a:r>
            <a:endParaRPr lang="en-US" sz="1800" kern="0" dirty="0">
              <a:latin typeface="+mn-lt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CA2250F-36A9-841C-1E74-3BE7FB9DB533}"/>
              </a:ext>
            </a:extLst>
          </p:cNvPr>
          <p:cNvSpPr/>
          <p:nvPr/>
        </p:nvSpPr>
        <p:spPr bwMode="gray">
          <a:xfrm>
            <a:off x="503999" y="4946628"/>
            <a:ext cx="6516799" cy="149602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800" b="1" kern="0" dirty="0">
                <a:latin typeface="+mn-lt"/>
              </a:rPr>
              <a:t>AUC </a:t>
            </a:r>
            <a:r>
              <a:rPr lang="en-GB" sz="1800" b="1" kern="0" dirty="0">
                <a:latin typeface="+mn-lt"/>
              </a:rPr>
              <a:t>(Area Under the Curve)</a:t>
            </a:r>
            <a:endParaRPr lang="en-US" sz="1800" b="1" kern="0" dirty="0">
              <a:latin typeface="+mn-lt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Fläche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unter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der ROC-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Kurve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7B8E1D-CEEE-9DE5-986E-B192476CE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012" y="1663313"/>
            <a:ext cx="4983163" cy="39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2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C0BA-A1E1-F5FD-F6F2-335992B6C2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</a:t>
            </a:r>
            <a:r>
              <a:rPr lang="en-US" dirty="0" err="1"/>
              <a:t>Klassifikation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9D489-94A0-2AA5-49C8-47AB29CE019C}"/>
              </a:ext>
            </a:extLst>
          </p:cNvPr>
          <p:cNvSpPr txBox="1"/>
          <p:nvPr/>
        </p:nvSpPr>
        <p:spPr>
          <a:xfrm>
            <a:off x="1194091" y="6293369"/>
            <a:ext cx="9806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 Demo: </a:t>
            </a:r>
            <a:r>
              <a:rPr lang="en-US" sz="1600" dirty="0">
                <a:hlinkClick r:id="rId2"/>
              </a:rPr>
              <a:t>https://github.com/Jens011203/Evaluierung_Integrationsseminar/blob/main/src/Classification.ipynb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3584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C0BA-A1E1-F5FD-F6F2-335992B6C2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787364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5249F888-C85D-9257-7EDA-25001511E5AD}"/>
              </a:ext>
            </a:extLst>
          </p:cNvPr>
          <p:cNvGrpSpPr/>
          <p:nvPr/>
        </p:nvGrpSpPr>
        <p:grpSpPr>
          <a:xfrm>
            <a:off x="4508938" y="1502978"/>
            <a:ext cx="4668180" cy="4719145"/>
            <a:chOff x="1429407" y="1534510"/>
            <a:chExt cx="4668180" cy="471914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C383FAD-66A5-45C2-2365-5F138ED6D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297" y="1534510"/>
              <a:ext cx="0" cy="471914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C31514-244D-E466-EA00-C2D4B33B2E6F}"/>
                </a:ext>
              </a:extLst>
            </p:cNvPr>
            <p:cNvCxnSpPr/>
            <p:nvPr/>
          </p:nvCxnSpPr>
          <p:spPr>
            <a:xfrm>
              <a:off x="1429407" y="5297214"/>
              <a:ext cx="46681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EBF0B-F550-1C94-3DDC-777121A4C28F}"/>
                </a:ext>
              </a:extLst>
            </p:cNvPr>
            <p:cNvCxnSpPr/>
            <p:nvPr/>
          </p:nvCxnSpPr>
          <p:spPr>
            <a:xfrm flipV="1">
              <a:off x="2333297" y="2522483"/>
              <a:ext cx="3764290" cy="2774731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B5085A-7037-B7E1-7845-DB61FD84A31D}"/>
                </a:ext>
              </a:extLst>
            </p:cNvPr>
            <p:cNvSpPr/>
            <p:nvPr/>
          </p:nvSpPr>
          <p:spPr bwMode="gray">
            <a:xfrm>
              <a:off x="3468414" y="37574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952235-1737-CFAC-D82E-8F7D61C8B5A6}"/>
                </a:ext>
              </a:extLst>
            </p:cNvPr>
            <p:cNvSpPr/>
            <p:nvPr/>
          </p:nvSpPr>
          <p:spPr bwMode="gray">
            <a:xfrm>
              <a:off x="5559962" y="366285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B030D2-A3BF-D71C-7E28-F0CE0402F84A}"/>
                </a:ext>
              </a:extLst>
            </p:cNvPr>
            <p:cNvSpPr/>
            <p:nvPr/>
          </p:nvSpPr>
          <p:spPr bwMode="gray">
            <a:xfrm>
              <a:off x="4782201" y="305850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942DE43-1F69-1B04-AF00-438DD6DDA321}"/>
                </a:ext>
              </a:extLst>
            </p:cNvPr>
            <p:cNvSpPr/>
            <p:nvPr/>
          </p:nvSpPr>
          <p:spPr bwMode="gray">
            <a:xfrm>
              <a:off x="5955707" y="279049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E46CE4-5AA6-487A-FE0D-5B0DB8C22643}"/>
                </a:ext>
              </a:extLst>
            </p:cNvPr>
            <p:cNvSpPr/>
            <p:nvPr/>
          </p:nvSpPr>
          <p:spPr bwMode="gray">
            <a:xfrm>
              <a:off x="5512669" y="313733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EEC249-75FD-AFF8-348C-64B7443B484E}"/>
                </a:ext>
              </a:extLst>
            </p:cNvPr>
            <p:cNvSpPr/>
            <p:nvPr/>
          </p:nvSpPr>
          <p:spPr bwMode="gray">
            <a:xfrm>
              <a:off x="4945120" y="366285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0E1421-46D2-471D-A7B6-0CA300480CC1}"/>
                </a:ext>
              </a:extLst>
            </p:cNvPr>
            <p:cNvSpPr/>
            <p:nvPr/>
          </p:nvSpPr>
          <p:spPr bwMode="gray">
            <a:xfrm>
              <a:off x="4112180" y="367336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2C18F6-85FA-A12F-83D8-DFEA1EF6CC2B}"/>
                </a:ext>
              </a:extLst>
            </p:cNvPr>
            <p:cNvSpPr/>
            <p:nvPr/>
          </p:nvSpPr>
          <p:spPr bwMode="gray">
            <a:xfrm>
              <a:off x="4388070" y="397553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C114D49-9BE0-7688-CD30-C6E3C546E6D2}"/>
                </a:ext>
              </a:extLst>
            </p:cNvPr>
            <p:cNvSpPr/>
            <p:nvPr/>
          </p:nvSpPr>
          <p:spPr bwMode="gray">
            <a:xfrm>
              <a:off x="4585667" y="281151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A26A5D-4565-3A75-3474-593630D4EA8D}"/>
                </a:ext>
              </a:extLst>
            </p:cNvPr>
            <p:cNvSpPr/>
            <p:nvPr/>
          </p:nvSpPr>
          <p:spPr bwMode="gray">
            <a:xfrm>
              <a:off x="3922983" y="421727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713E89-46DC-367A-6E6C-B97074EDCFD3}"/>
                </a:ext>
              </a:extLst>
            </p:cNvPr>
            <p:cNvSpPr/>
            <p:nvPr/>
          </p:nvSpPr>
          <p:spPr bwMode="gray">
            <a:xfrm>
              <a:off x="3287112" y="4311869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5FE8B9D-C15B-E448-F445-CE7CFF652FDB}"/>
                </a:ext>
              </a:extLst>
            </p:cNvPr>
            <p:cNvSpPr/>
            <p:nvPr/>
          </p:nvSpPr>
          <p:spPr bwMode="gray">
            <a:xfrm>
              <a:off x="3080858" y="476644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9E7406-72F3-3874-BF44-B1BB684EC06C}"/>
                </a:ext>
              </a:extLst>
            </p:cNvPr>
            <p:cNvSpPr/>
            <p:nvPr/>
          </p:nvSpPr>
          <p:spPr bwMode="gray">
            <a:xfrm>
              <a:off x="3142601" y="443273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2A98F59-A828-A64B-3CDA-88A947FF4940}"/>
                </a:ext>
              </a:extLst>
            </p:cNvPr>
            <p:cNvSpPr/>
            <p:nvPr/>
          </p:nvSpPr>
          <p:spPr bwMode="gray">
            <a:xfrm>
              <a:off x="4330249" y="350257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91D7DAB-C6CD-F870-6105-E86379832CDE}"/>
                </a:ext>
              </a:extLst>
            </p:cNvPr>
            <p:cNvSpPr/>
            <p:nvPr/>
          </p:nvSpPr>
          <p:spPr bwMode="gray">
            <a:xfrm>
              <a:off x="5139555" y="271692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3CB864-A1EA-EEA2-9D9B-51C5AF109AFF}"/>
                </a:ext>
              </a:extLst>
            </p:cNvPr>
            <p:cNvSpPr/>
            <p:nvPr/>
          </p:nvSpPr>
          <p:spPr bwMode="gray">
            <a:xfrm>
              <a:off x="5224430" y="348680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2E49C76-32B9-952D-5187-C47CE1EC47A5}"/>
                </a:ext>
              </a:extLst>
            </p:cNvPr>
            <p:cNvSpPr/>
            <p:nvPr/>
          </p:nvSpPr>
          <p:spPr bwMode="gray">
            <a:xfrm>
              <a:off x="3773214" y="40622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9F64AF3-9B16-49E4-F676-05BFB39C663E}"/>
                </a:ext>
              </a:extLst>
            </p:cNvPr>
            <p:cNvSpPr/>
            <p:nvPr/>
          </p:nvSpPr>
          <p:spPr bwMode="gray">
            <a:xfrm>
              <a:off x="3925614" y="42146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2C7ED3F-91B9-B790-E3A3-34A9ABD6EC37}"/>
                </a:ext>
              </a:extLst>
            </p:cNvPr>
            <p:cNvSpPr/>
            <p:nvPr/>
          </p:nvSpPr>
          <p:spPr bwMode="gray">
            <a:xfrm>
              <a:off x="3884884" y="376795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1CA9FC9-68CA-30B9-FCFA-FBDDA6D59E62}"/>
                </a:ext>
              </a:extLst>
            </p:cNvPr>
            <p:cNvSpPr/>
            <p:nvPr/>
          </p:nvSpPr>
          <p:spPr bwMode="gray">
            <a:xfrm>
              <a:off x="4840014" y="3846785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A6B65D-1F77-3B46-C5DB-2ABE540E5860}"/>
                </a:ext>
              </a:extLst>
            </p:cNvPr>
            <p:cNvSpPr/>
            <p:nvPr/>
          </p:nvSpPr>
          <p:spPr bwMode="gray">
            <a:xfrm>
              <a:off x="4629798" y="327660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F103BDC-AD92-1400-14B1-EDAC382421E1}"/>
                </a:ext>
              </a:extLst>
            </p:cNvPr>
            <p:cNvSpPr/>
            <p:nvPr/>
          </p:nvSpPr>
          <p:spPr bwMode="gray">
            <a:xfrm>
              <a:off x="4593826" y="361555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5CB1D15-DE8F-9F57-9F20-CB01CE67ACFA}"/>
                </a:ext>
              </a:extLst>
            </p:cNvPr>
            <p:cNvSpPr/>
            <p:nvPr/>
          </p:nvSpPr>
          <p:spPr bwMode="gray">
            <a:xfrm>
              <a:off x="3668107" y="430661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09A7DBD-AEC0-FEB2-236F-623BEBA44F03}"/>
                </a:ext>
              </a:extLst>
            </p:cNvPr>
            <p:cNvSpPr/>
            <p:nvPr/>
          </p:nvSpPr>
          <p:spPr bwMode="gray">
            <a:xfrm>
              <a:off x="5129831" y="303223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312BF89-57DA-B712-8CF4-B84198AEF741}"/>
                </a:ext>
              </a:extLst>
            </p:cNvPr>
            <p:cNvSpPr/>
            <p:nvPr/>
          </p:nvSpPr>
          <p:spPr bwMode="gray">
            <a:xfrm>
              <a:off x="5776782" y="327660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0BB1BD-0C08-FF8E-A426-4A9A8D7AEB36}"/>
                </a:ext>
              </a:extLst>
            </p:cNvPr>
            <p:cNvSpPr/>
            <p:nvPr/>
          </p:nvSpPr>
          <p:spPr bwMode="gray">
            <a:xfrm>
              <a:off x="5273316" y="332389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0D3EFE5-31CE-E22C-2CA7-42AF18BFC245}"/>
                </a:ext>
              </a:extLst>
            </p:cNvPr>
            <p:cNvSpPr/>
            <p:nvPr/>
          </p:nvSpPr>
          <p:spPr bwMode="gray">
            <a:xfrm>
              <a:off x="5446756" y="267487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248D55-2FF8-B492-8544-067E05933D46}"/>
                </a:ext>
              </a:extLst>
            </p:cNvPr>
            <p:cNvSpPr/>
            <p:nvPr/>
          </p:nvSpPr>
          <p:spPr bwMode="gray">
            <a:xfrm>
              <a:off x="5654549" y="242263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DEAE63D-42DF-75AB-C9EE-4ACB68ED6982}"/>
                </a:ext>
              </a:extLst>
            </p:cNvPr>
            <p:cNvSpPr/>
            <p:nvPr/>
          </p:nvSpPr>
          <p:spPr bwMode="gray">
            <a:xfrm>
              <a:off x="4188380" y="4056990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AA5AAF2-DD36-934B-A5F4-C5E63792AF32}"/>
                </a:ext>
              </a:extLst>
            </p:cNvPr>
            <p:cNvSpPr/>
            <p:nvPr/>
          </p:nvSpPr>
          <p:spPr bwMode="gray">
            <a:xfrm>
              <a:off x="4042563" y="339221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78315-A811-4C65-3AB2-3E0EF374DC41}"/>
                </a:ext>
              </a:extLst>
            </p:cNvPr>
            <p:cNvSpPr/>
            <p:nvPr/>
          </p:nvSpPr>
          <p:spPr bwMode="gray">
            <a:xfrm>
              <a:off x="4999250" y="3455275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D9FEA6-CC6F-278D-1140-B0144207D4E0}"/>
                </a:ext>
              </a:extLst>
            </p:cNvPr>
            <p:cNvSpPr/>
            <p:nvPr/>
          </p:nvSpPr>
          <p:spPr bwMode="gray">
            <a:xfrm>
              <a:off x="4831097" y="3578770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C526F58-2C48-BCAF-7137-9A8BB049D2F3}"/>
                </a:ext>
              </a:extLst>
            </p:cNvPr>
            <p:cNvSpPr/>
            <p:nvPr/>
          </p:nvSpPr>
          <p:spPr bwMode="gray">
            <a:xfrm>
              <a:off x="4782201" y="334360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354FDD8-F986-3237-7C5F-64244A6360AF}"/>
                </a:ext>
              </a:extLst>
            </p:cNvPr>
            <p:cNvSpPr/>
            <p:nvPr/>
          </p:nvSpPr>
          <p:spPr bwMode="gray">
            <a:xfrm>
              <a:off x="4876788" y="3147849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A32AAB8-12CA-7E01-778A-9C5FE95B1FBE}"/>
                </a:ext>
              </a:extLst>
            </p:cNvPr>
            <p:cNvSpPr/>
            <p:nvPr/>
          </p:nvSpPr>
          <p:spPr bwMode="gray">
            <a:xfrm>
              <a:off x="4384241" y="332126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E1E798D-7C8C-766A-A7BB-ABDC7EA43A53}"/>
                </a:ext>
              </a:extLst>
            </p:cNvPr>
            <p:cNvSpPr/>
            <p:nvPr/>
          </p:nvSpPr>
          <p:spPr bwMode="gray">
            <a:xfrm>
              <a:off x="5352169" y="288508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F1CF8E24-DFAC-365A-575C-175E0AFD9F9F}"/>
              </a:ext>
            </a:extLst>
          </p:cNvPr>
          <p:cNvSpPr/>
          <p:nvPr/>
        </p:nvSpPr>
        <p:spPr bwMode="gray">
          <a:xfrm>
            <a:off x="2299370" y="2459353"/>
            <a:ext cx="94587" cy="94593"/>
          </a:xfrm>
          <a:prstGeom prst="ellipse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54F3BED-4DAA-2F04-6B0B-D4E028E416E1}"/>
              </a:ext>
            </a:extLst>
          </p:cNvPr>
          <p:cNvSpPr txBox="1"/>
          <p:nvPr/>
        </p:nvSpPr>
        <p:spPr>
          <a:xfrm>
            <a:off x="4866047" y="1186698"/>
            <a:ext cx="8222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Hauspreis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1DAC4D8-7C5A-6E74-A0E0-553EEEDBA614}"/>
              </a:ext>
            </a:extLst>
          </p:cNvPr>
          <p:cNvSpPr txBox="1"/>
          <p:nvPr/>
        </p:nvSpPr>
        <p:spPr>
          <a:xfrm>
            <a:off x="9338616" y="5146784"/>
            <a:ext cx="15711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Quadratmeterzahl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4D9D68-9AAA-078D-A3C8-1EF2EC495C80}"/>
              </a:ext>
            </a:extLst>
          </p:cNvPr>
          <p:cNvCxnSpPr/>
          <p:nvPr/>
        </p:nvCxnSpPr>
        <p:spPr>
          <a:xfrm>
            <a:off x="5270999" y="3150373"/>
            <a:ext cx="283657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BD5BAA3D-A20A-1259-3763-4296F902D5C1}"/>
              </a:ext>
            </a:extLst>
          </p:cNvPr>
          <p:cNvSpPr txBox="1"/>
          <p:nvPr/>
        </p:nvSpPr>
        <p:spPr>
          <a:xfrm>
            <a:off x="4481569" y="3044810"/>
            <a:ext cx="8222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400.000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28DB81-7FFF-0022-06B2-466CDF530C15}"/>
              </a:ext>
            </a:extLst>
          </p:cNvPr>
          <p:cNvCxnSpPr/>
          <p:nvPr/>
        </p:nvCxnSpPr>
        <p:spPr>
          <a:xfrm>
            <a:off x="8197702" y="5146784"/>
            <a:ext cx="0" cy="215444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4F27C6B8-8EA2-B576-0C70-21977CB66BFA}"/>
              </a:ext>
            </a:extLst>
          </p:cNvPr>
          <p:cNvSpPr txBox="1"/>
          <p:nvPr/>
        </p:nvSpPr>
        <p:spPr>
          <a:xfrm>
            <a:off x="8039435" y="5365547"/>
            <a:ext cx="3165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100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C50987-F806-A4BD-776E-58A4EF40F5B9}"/>
              </a:ext>
            </a:extLst>
          </p:cNvPr>
          <p:cNvSpPr txBox="1"/>
          <p:nvPr/>
        </p:nvSpPr>
        <p:spPr>
          <a:xfrm>
            <a:off x="2081728" y="2678624"/>
            <a:ext cx="6997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100 </a:t>
            </a: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qm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9CB3D6-AEDB-DE64-B6C1-729EDF2A37FD}"/>
                  </a:ext>
                </a:extLst>
              </p:cNvPr>
              <p:cNvSpPr txBox="1"/>
              <p:nvPr/>
            </p:nvSpPr>
            <p:spPr>
              <a:xfrm>
                <a:off x="9177118" y="2229650"/>
                <a:ext cx="1153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𝑦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𝑎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+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𝑏𝑥</m:t>
                      </m:r>
                    </m:oMath>
                  </m:oMathPara>
                </a14:m>
                <a:endPara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9CB3D6-AEDB-DE64-B6C1-729EDF2A3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118" y="2229650"/>
                <a:ext cx="1153136" cy="276999"/>
              </a:xfrm>
              <a:prstGeom prst="rect">
                <a:avLst/>
              </a:prstGeom>
              <a:blipFill>
                <a:blip r:embed="rId2"/>
                <a:stretch>
                  <a:fillRect l="-4348" r="-326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">
            <a:extLst>
              <a:ext uri="{FF2B5EF4-FFF2-40B4-BE49-F238E27FC236}">
                <a16:creationId xmlns:a16="http://schemas.microsoft.com/office/drawing/2014/main" id="{8957EBAB-EA3A-D8C7-A829-AB6073CD432C}"/>
              </a:ext>
            </a:extLst>
          </p:cNvPr>
          <p:cNvSpPr txBox="1">
            <a:spLocks/>
          </p:cNvSpPr>
          <p:nvPr/>
        </p:nvSpPr>
        <p:spPr bwMode="gray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Regression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4018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5249F888-C85D-9257-7EDA-25001511E5AD}"/>
              </a:ext>
            </a:extLst>
          </p:cNvPr>
          <p:cNvGrpSpPr/>
          <p:nvPr/>
        </p:nvGrpSpPr>
        <p:grpSpPr>
          <a:xfrm>
            <a:off x="4508938" y="1502978"/>
            <a:ext cx="4668180" cy="4719145"/>
            <a:chOff x="1429407" y="1534510"/>
            <a:chExt cx="4668180" cy="471914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C383FAD-66A5-45C2-2365-5F138ED6D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297" y="1534510"/>
              <a:ext cx="0" cy="471914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C31514-244D-E466-EA00-C2D4B33B2E6F}"/>
                </a:ext>
              </a:extLst>
            </p:cNvPr>
            <p:cNvCxnSpPr/>
            <p:nvPr/>
          </p:nvCxnSpPr>
          <p:spPr>
            <a:xfrm>
              <a:off x="1429407" y="5297214"/>
              <a:ext cx="46681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EBF0B-F550-1C94-3DDC-777121A4C28F}"/>
                </a:ext>
              </a:extLst>
            </p:cNvPr>
            <p:cNvCxnSpPr/>
            <p:nvPr/>
          </p:nvCxnSpPr>
          <p:spPr>
            <a:xfrm flipV="1">
              <a:off x="2333297" y="2522483"/>
              <a:ext cx="3764290" cy="2774731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B5085A-7037-B7E1-7845-DB61FD84A31D}"/>
                </a:ext>
              </a:extLst>
            </p:cNvPr>
            <p:cNvSpPr/>
            <p:nvPr/>
          </p:nvSpPr>
          <p:spPr bwMode="gray">
            <a:xfrm>
              <a:off x="3468414" y="37574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952235-1737-CFAC-D82E-8F7D61C8B5A6}"/>
                </a:ext>
              </a:extLst>
            </p:cNvPr>
            <p:cNvSpPr/>
            <p:nvPr/>
          </p:nvSpPr>
          <p:spPr bwMode="gray">
            <a:xfrm>
              <a:off x="5559962" y="366285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B030D2-A3BF-D71C-7E28-F0CE0402F84A}"/>
                </a:ext>
              </a:extLst>
            </p:cNvPr>
            <p:cNvSpPr/>
            <p:nvPr/>
          </p:nvSpPr>
          <p:spPr bwMode="gray">
            <a:xfrm>
              <a:off x="4782201" y="305850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942DE43-1F69-1B04-AF00-438DD6DDA321}"/>
                </a:ext>
              </a:extLst>
            </p:cNvPr>
            <p:cNvSpPr/>
            <p:nvPr/>
          </p:nvSpPr>
          <p:spPr bwMode="gray">
            <a:xfrm>
              <a:off x="5955707" y="279049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E46CE4-5AA6-487A-FE0D-5B0DB8C22643}"/>
                </a:ext>
              </a:extLst>
            </p:cNvPr>
            <p:cNvSpPr/>
            <p:nvPr/>
          </p:nvSpPr>
          <p:spPr bwMode="gray">
            <a:xfrm>
              <a:off x="5512669" y="313733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EEC249-75FD-AFF8-348C-64B7443B484E}"/>
                </a:ext>
              </a:extLst>
            </p:cNvPr>
            <p:cNvSpPr/>
            <p:nvPr/>
          </p:nvSpPr>
          <p:spPr bwMode="gray">
            <a:xfrm>
              <a:off x="4945120" y="366285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0E1421-46D2-471D-A7B6-0CA300480CC1}"/>
                </a:ext>
              </a:extLst>
            </p:cNvPr>
            <p:cNvSpPr/>
            <p:nvPr/>
          </p:nvSpPr>
          <p:spPr bwMode="gray">
            <a:xfrm>
              <a:off x="4112180" y="367336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2C18F6-85FA-A12F-83D8-DFEA1EF6CC2B}"/>
                </a:ext>
              </a:extLst>
            </p:cNvPr>
            <p:cNvSpPr/>
            <p:nvPr/>
          </p:nvSpPr>
          <p:spPr bwMode="gray">
            <a:xfrm>
              <a:off x="4388070" y="397553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C114D49-9BE0-7688-CD30-C6E3C546E6D2}"/>
                </a:ext>
              </a:extLst>
            </p:cNvPr>
            <p:cNvSpPr/>
            <p:nvPr/>
          </p:nvSpPr>
          <p:spPr bwMode="gray">
            <a:xfrm>
              <a:off x="4585667" y="281151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A26A5D-4565-3A75-3474-593630D4EA8D}"/>
                </a:ext>
              </a:extLst>
            </p:cNvPr>
            <p:cNvSpPr/>
            <p:nvPr/>
          </p:nvSpPr>
          <p:spPr bwMode="gray">
            <a:xfrm>
              <a:off x="3922983" y="421727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713E89-46DC-367A-6E6C-B97074EDCFD3}"/>
                </a:ext>
              </a:extLst>
            </p:cNvPr>
            <p:cNvSpPr/>
            <p:nvPr/>
          </p:nvSpPr>
          <p:spPr bwMode="gray">
            <a:xfrm>
              <a:off x="3287112" y="4311869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5FE8B9D-C15B-E448-F445-CE7CFF652FDB}"/>
                </a:ext>
              </a:extLst>
            </p:cNvPr>
            <p:cNvSpPr/>
            <p:nvPr/>
          </p:nvSpPr>
          <p:spPr bwMode="gray">
            <a:xfrm>
              <a:off x="3080858" y="476644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9E7406-72F3-3874-BF44-B1BB684EC06C}"/>
                </a:ext>
              </a:extLst>
            </p:cNvPr>
            <p:cNvSpPr/>
            <p:nvPr/>
          </p:nvSpPr>
          <p:spPr bwMode="gray">
            <a:xfrm>
              <a:off x="3142601" y="443273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2A98F59-A828-A64B-3CDA-88A947FF4940}"/>
                </a:ext>
              </a:extLst>
            </p:cNvPr>
            <p:cNvSpPr/>
            <p:nvPr/>
          </p:nvSpPr>
          <p:spPr bwMode="gray">
            <a:xfrm>
              <a:off x="4330249" y="350257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91D7DAB-C6CD-F870-6105-E86379832CDE}"/>
                </a:ext>
              </a:extLst>
            </p:cNvPr>
            <p:cNvSpPr/>
            <p:nvPr/>
          </p:nvSpPr>
          <p:spPr bwMode="gray">
            <a:xfrm>
              <a:off x="5139555" y="271692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3CB864-A1EA-EEA2-9D9B-51C5AF109AFF}"/>
                </a:ext>
              </a:extLst>
            </p:cNvPr>
            <p:cNvSpPr/>
            <p:nvPr/>
          </p:nvSpPr>
          <p:spPr bwMode="gray">
            <a:xfrm>
              <a:off x="5224430" y="348680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2E49C76-32B9-952D-5187-C47CE1EC47A5}"/>
                </a:ext>
              </a:extLst>
            </p:cNvPr>
            <p:cNvSpPr/>
            <p:nvPr/>
          </p:nvSpPr>
          <p:spPr bwMode="gray">
            <a:xfrm>
              <a:off x="3773214" y="40622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9F64AF3-9B16-49E4-F676-05BFB39C663E}"/>
                </a:ext>
              </a:extLst>
            </p:cNvPr>
            <p:cNvSpPr/>
            <p:nvPr/>
          </p:nvSpPr>
          <p:spPr bwMode="gray">
            <a:xfrm>
              <a:off x="3925614" y="42146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2C7ED3F-91B9-B790-E3A3-34A9ABD6EC37}"/>
                </a:ext>
              </a:extLst>
            </p:cNvPr>
            <p:cNvSpPr/>
            <p:nvPr/>
          </p:nvSpPr>
          <p:spPr bwMode="gray">
            <a:xfrm>
              <a:off x="3884884" y="376795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1CA9FC9-68CA-30B9-FCFA-FBDDA6D59E62}"/>
                </a:ext>
              </a:extLst>
            </p:cNvPr>
            <p:cNvSpPr/>
            <p:nvPr/>
          </p:nvSpPr>
          <p:spPr bwMode="gray">
            <a:xfrm>
              <a:off x="4840014" y="3846785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A6B65D-1F77-3B46-C5DB-2ABE540E5860}"/>
                </a:ext>
              </a:extLst>
            </p:cNvPr>
            <p:cNvSpPr/>
            <p:nvPr/>
          </p:nvSpPr>
          <p:spPr bwMode="gray">
            <a:xfrm>
              <a:off x="4629798" y="327660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F103BDC-AD92-1400-14B1-EDAC382421E1}"/>
                </a:ext>
              </a:extLst>
            </p:cNvPr>
            <p:cNvSpPr/>
            <p:nvPr/>
          </p:nvSpPr>
          <p:spPr bwMode="gray">
            <a:xfrm>
              <a:off x="4593826" y="361555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5CB1D15-DE8F-9F57-9F20-CB01CE67ACFA}"/>
                </a:ext>
              </a:extLst>
            </p:cNvPr>
            <p:cNvSpPr/>
            <p:nvPr/>
          </p:nvSpPr>
          <p:spPr bwMode="gray">
            <a:xfrm>
              <a:off x="3668107" y="430661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09A7DBD-AEC0-FEB2-236F-623BEBA44F03}"/>
                </a:ext>
              </a:extLst>
            </p:cNvPr>
            <p:cNvSpPr/>
            <p:nvPr/>
          </p:nvSpPr>
          <p:spPr bwMode="gray">
            <a:xfrm>
              <a:off x="5129831" y="303223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312BF89-57DA-B712-8CF4-B84198AEF741}"/>
                </a:ext>
              </a:extLst>
            </p:cNvPr>
            <p:cNvSpPr/>
            <p:nvPr/>
          </p:nvSpPr>
          <p:spPr bwMode="gray">
            <a:xfrm>
              <a:off x="5776782" y="327660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0BB1BD-0C08-FF8E-A426-4A9A8D7AEB36}"/>
                </a:ext>
              </a:extLst>
            </p:cNvPr>
            <p:cNvSpPr/>
            <p:nvPr/>
          </p:nvSpPr>
          <p:spPr bwMode="gray">
            <a:xfrm>
              <a:off x="5273316" y="332389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0D3EFE5-31CE-E22C-2CA7-42AF18BFC245}"/>
                </a:ext>
              </a:extLst>
            </p:cNvPr>
            <p:cNvSpPr/>
            <p:nvPr/>
          </p:nvSpPr>
          <p:spPr bwMode="gray">
            <a:xfrm>
              <a:off x="5446756" y="267487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248D55-2FF8-B492-8544-067E05933D46}"/>
                </a:ext>
              </a:extLst>
            </p:cNvPr>
            <p:cNvSpPr/>
            <p:nvPr/>
          </p:nvSpPr>
          <p:spPr bwMode="gray">
            <a:xfrm>
              <a:off x="5654549" y="242263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DEAE63D-42DF-75AB-C9EE-4ACB68ED6982}"/>
                </a:ext>
              </a:extLst>
            </p:cNvPr>
            <p:cNvSpPr/>
            <p:nvPr/>
          </p:nvSpPr>
          <p:spPr bwMode="gray">
            <a:xfrm>
              <a:off x="4188380" y="4056990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AA5AAF2-DD36-934B-A5F4-C5E63792AF32}"/>
                </a:ext>
              </a:extLst>
            </p:cNvPr>
            <p:cNvSpPr/>
            <p:nvPr/>
          </p:nvSpPr>
          <p:spPr bwMode="gray">
            <a:xfrm>
              <a:off x="4042563" y="339221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78315-A811-4C65-3AB2-3E0EF374DC41}"/>
                </a:ext>
              </a:extLst>
            </p:cNvPr>
            <p:cNvSpPr/>
            <p:nvPr/>
          </p:nvSpPr>
          <p:spPr bwMode="gray">
            <a:xfrm>
              <a:off x="4999250" y="3455275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D9FEA6-CC6F-278D-1140-B0144207D4E0}"/>
                </a:ext>
              </a:extLst>
            </p:cNvPr>
            <p:cNvSpPr/>
            <p:nvPr/>
          </p:nvSpPr>
          <p:spPr bwMode="gray">
            <a:xfrm>
              <a:off x="4831097" y="3578770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C526F58-2C48-BCAF-7137-9A8BB049D2F3}"/>
                </a:ext>
              </a:extLst>
            </p:cNvPr>
            <p:cNvSpPr/>
            <p:nvPr/>
          </p:nvSpPr>
          <p:spPr bwMode="gray">
            <a:xfrm>
              <a:off x="4782201" y="334360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354FDD8-F986-3237-7C5F-64244A6360AF}"/>
                </a:ext>
              </a:extLst>
            </p:cNvPr>
            <p:cNvSpPr/>
            <p:nvPr/>
          </p:nvSpPr>
          <p:spPr bwMode="gray">
            <a:xfrm>
              <a:off x="4876788" y="3147849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A32AAB8-12CA-7E01-778A-9C5FE95B1FBE}"/>
                </a:ext>
              </a:extLst>
            </p:cNvPr>
            <p:cNvSpPr/>
            <p:nvPr/>
          </p:nvSpPr>
          <p:spPr bwMode="gray">
            <a:xfrm>
              <a:off x="4384241" y="332126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E1E798D-7C8C-766A-A7BB-ABDC7EA43A53}"/>
                </a:ext>
              </a:extLst>
            </p:cNvPr>
            <p:cNvSpPr/>
            <p:nvPr/>
          </p:nvSpPr>
          <p:spPr bwMode="gray">
            <a:xfrm>
              <a:off x="5352169" y="288508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F1CF8E24-DFAC-365A-575C-175E0AFD9F9F}"/>
              </a:ext>
            </a:extLst>
          </p:cNvPr>
          <p:cNvSpPr/>
          <p:nvPr/>
        </p:nvSpPr>
        <p:spPr bwMode="gray">
          <a:xfrm>
            <a:off x="8182200" y="3133394"/>
            <a:ext cx="94587" cy="94593"/>
          </a:xfrm>
          <a:prstGeom prst="ellipse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54F3BED-4DAA-2F04-6B0B-D4E028E416E1}"/>
              </a:ext>
            </a:extLst>
          </p:cNvPr>
          <p:cNvSpPr txBox="1"/>
          <p:nvPr/>
        </p:nvSpPr>
        <p:spPr>
          <a:xfrm>
            <a:off x="4866047" y="1186698"/>
            <a:ext cx="8222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Hauspreis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1DAC4D8-7C5A-6E74-A0E0-553EEEDBA614}"/>
              </a:ext>
            </a:extLst>
          </p:cNvPr>
          <p:cNvSpPr txBox="1"/>
          <p:nvPr/>
        </p:nvSpPr>
        <p:spPr>
          <a:xfrm>
            <a:off x="9338616" y="5146784"/>
            <a:ext cx="15711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Quadratmeterzahl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4D9D68-9AAA-078D-A3C8-1EF2EC495C80}"/>
              </a:ext>
            </a:extLst>
          </p:cNvPr>
          <p:cNvCxnSpPr/>
          <p:nvPr/>
        </p:nvCxnSpPr>
        <p:spPr>
          <a:xfrm>
            <a:off x="5270999" y="3150373"/>
            <a:ext cx="283657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BD5BAA3D-A20A-1259-3763-4296F902D5C1}"/>
              </a:ext>
            </a:extLst>
          </p:cNvPr>
          <p:cNvSpPr txBox="1"/>
          <p:nvPr/>
        </p:nvSpPr>
        <p:spPr>
          <a:xfrm>
            <a:off x="4481569" y="3044810"/>
            <a:ext cx="8222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400.000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28DB81-7FFF-0022-06B2-466CDF530C15}"/>
              </a:ext>
            </a:extLst>
          </p:cNvPr>
          <p:cNvCxnSpPr/>
          <p:nvPr/>
        </p:nvCxnSpPr>
        <p:spPr>
          <a:xfrm>
            <a:off x="8197702" y="5146784"/>
            <a:ext cx="0" cy="215444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4F27C6B8-8EA2-B576-0C70-21977CB66BFA}"/>
              </a:ext>
            </a:extLst>
          </p:cNvPr>
          <p:cNvSpPr txBox="1"/>
          <p:nvPr/>
        </p:nvSpPr>
        <p:spPr>
          <a:xfrm>
            <a:off x="8039435" y="5365547"/>
            <a:ext cx="3165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100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7213DF9-96B9-CF59-CE7F-5BFBA54084D9}"/>
              </a:ext>
            </a:extLst>
          </p:cNvPr>
          <p:cNvSpPr txBox="1">
            <a:spLocks/>
          </p:cNvSpPr>
          <p:nvPr/>
        </p:nvSpPr>
        <p:spPr bwMode="gray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Regression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0FF9E-A6A5-EF53-EF47-CBB3A637AB0A}"/>
              </a:ext>
            </a:extLst>
          </p:cNvPr>
          <p:cNvSpPr txBox="1"/>
          <p:nvPr/>
        </p:nvSpPr>
        <p:spPr>
          <a:xfrm>
            <a:off x="694224" y="4669730"/>
            <a:ext cx="281818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20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Überwachtes</a:t>
            </a:r>
            <a:r>
              <a:rPr lang="en-US" sz="20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0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Lernen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.</a:t>
            </a:r>
          </a:p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20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Vorhersage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0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kardinal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0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skalierter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0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Werte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endParaRPr lang="en-US" sz="2000" u="sng" kern="0" dirty="0">
              <a:solidFill>
                <a:schemeClr val="tx1"/>
              </a:solidFill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6362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77ECF7-4BEB-D81B-98A1-E9C632D8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CCE4A18C-B333-F4CE-73F4-46EF41611B4D}"/>
                  </a:ext>
                </a:extLst>
              </p:cNvPr>
              <p:cNvSpPr/>
              <p:nvPr/>
            </p:nvSpPr>
            <p:spPr bwMode="gray">
              <a:xfrm>
                <a:off x="503997" y="1148317"/>
                <a:ext cx="5375805" cy="3781492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lang="en-US" sz="1800" b="1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Mean Squared Error (MSE)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800" b="1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i="1" ker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800" i="1" kern="0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800" i="1" ker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de-DE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i="1" ker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m:rPr>
                                      <m:brk m:alnAt="23"/>
                                    </m:rPr>
                                    <a:rPr lang="de-DE" sz="1800" i="1" kern="0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kern="0" baseline="0" dirty="0">
                  <a:latin typeface="+mn-lt"/>
                </a:endParaRP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kumimoji="0" lang="en-US" sz="1100" b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+mn-lt"/>
                </a:endParaRP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de-DE" sz="1800" kern="0" dirty="0">
                    <a:latin typeface="+mn-lt"/>
                  </a:rPr>
                  <a:t>Fehlermaß</a:t>
                </a: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de-DE" sz="1800" kern="0" dirty="0">
                    <a:latin typeface="+mn-lt"/>
                  </a:rPr>
                  <a:t>Je niedriger desto besser</a:t>
                </a: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de-DE" sz="1800" kern="0" dirty="0">
                    <a:latin typeface="+mn-lt"/>
                  </a:rPr>
                  <a:t>Bestraft große Abweichungen stärker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CCE4A18C-B333-F4CE-73F4-46EF41611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3997" y="1148317"/>
                <a:ext cx="5375805" cy="37814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EA6805E-BECA-A1AA-F4AD-C01D2FB7CEA5}"/>
                  </a:ext>
                </a:extLst>
              </p:cNvPr>
              <p:cNvSpPr/>
              <p:nvPr/>
            </p:nvSpPr>
            <p:spPr bwMode="gray">
              <a:xfrm>
                <a:off x="6314670" y="1148317"/>
                <a:ext cx="5375805" cy="3781492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1800" b="1" kern="0" dirty="0">
                    <a:latin typeface="+mn-lt"/>
                  </a:rPr>
                  <a:t>Root  Mean </a:t>
                </a:r>
                <a:r>
                  <a:rPr lang="de-DE" sz="1800" b="1" kern="0" dirty="0" err="1">
                    <a:latin typeface="+mn-lt"/>
                  </a:rPr>
                  <a:t>Squared</a:t>
                </a:r>
                <a:r>
                  <a:rPr lang="de-DE" sz="1800" b="1" kern="0" dirty="0">
                    <a:latin typeface="+mn-lt"/>
                  </a:rPr>
                  <a:t> Error (RMSE)</a:t>
                </a: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1600" kern="0" dirty="0">
                    <a:latin typeface="+mn-lt"/>
                  </a:rPr>
                  <a:t> 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𝑅𝑀𝑆𝐸</m:t>
                      </m:r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Zeigt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typische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Abweichung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der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Fehler</a:t>
                </a: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𝑅𝑀𝑆𝐸</m:t>
                      </m:r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=15</m:t>
                      </m:r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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Fehler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weichen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im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 Mittel um 15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Einheiten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 ab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EA6805E-BECA-A1AA-F4AD-C01D2FB7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14670" y="1148317"/>
                <a:ext cx="5375805" cy="378149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085FF-3281-1017-A64F-055AF67D4EEE}"/>
                  </a:ext>
                </a:extLst>
              </p:cNvPr>
              <p:cNvSpPr txBox="1"/>
              <p:nvPr/>
            </p:nvSpPr>
            <p:spPr>
              <a:xfrm>
                <a:off x="2446681" y="5489800"/>
                <a:ext cx="7301114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de-DE" sz="180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1800" i="1" kern="0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GB" sz="1800" b="0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:</a:t>
                </a:r>
                <a:r>
                  <a:rPr lang="en-GB" sz="1800" dirty="0"/>
                  <a:t> </a:t>
                </a:r>
                <a:r>
                  <a:rPr lang="en-GB" sz="1800" dirty="0" err="1"/>
                  <a:t>Tatsächlicher</a:t>
                </a:r>
                <a:r>
                  <a:rPr lang="en-GB" sz="1800" dirty="0"/>
                  <a:t> Wert der </a:t>
                </a:r>
                <a:r>
                  <a:rPr lang="en-GB" sz="1800" dirty="0" err="1"/>
                  <a:t>Zielgröße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Beobachtung</a:t>
                </a:r>
                <a:r>
                  <a:rPr lang="en-GB" sz="1800" dirty="0"/>
                  <a:t> </a:t>
                </a:r>
                <a:r>
                  <a:rPr lang="en-GB" sz="1800" dirty="0" err="1"/>
                  <a:t>i</a:t>
                </a:r>
                <a:endParaRPr lang="de-DE" sz="1800" i="1" kern="0" dirty="0">
                  <a:latin typeface="Cambria Math" panose="02040503050406030204" pitchFamily="18" charset="0"/>
                </a:endParaRPr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 ker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brk m:alnAt="23"/>
                      </m:rPr>
                      <a:rPr lang="de-DE" sz="1800" i="1" kern="0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US" sz="1800" b="0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: </a:t>
                </a:r>
                <a:r>
                  <a:rPr lang="en-GB" sz="1800" dirty="0" err="1"/>
                  <a:t>Vom</a:t>
                </a:r>
                <a:r>
                  <a:rPr lang="en-GB" sz="1800" dirty="0"/>
                  <a:t> Modell </a:t>
                </a:r>
                <a:r>
                  <a:rPr lang="en-GB" sz="1800" dirty="0" err="1"/>
                  <a:t>vorhergesagter</a:t>
                </a:r>
                <a:r>
                  <a:rPr lang="en-GB" sz="1800" dirty="0"/>
                  <a:t> Wert der </a:t>
                </a:r>
                <a:r>
                  <a:rPr lang="en-GB" sz="1800" dirty="0" err="1"/>
                  <a:t>Zielgröße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Beobachtung</a:t>
                </a:r>
                <a:r>
                  <a:rPr lang="en-GB" sz="1800" dirty="0"/>
                  <a:t> </a:t>
                </a:r>
                <a:r>
                  <a:rPr lang="en-GB" sz="1800" dirty="0" err="1"/>
                  <a:t>i</a:t>
                </a:r>
                <a:endParaRPr lang="en-GB" sz="1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085FF-3281-1017-A64F-055AF67D4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681" y="5489800"/>
                <a:ext cx="7301114" cy="784830"/>
              </a:xfrm>
              <a:prstGeom prst="rect">
                <a:avLst/>
              </a:prstGeom>
              <a:blipFill>
                <a:blip r:embed="rId5"/>
                <a:stretch>
                  <a:fillRect t="-483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27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77ECF7-4BEB-D81B-98A1-E9C632D8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49C961C-3D43-FF08-B137-FFA87A57B50A}"/>
                  </a:ext>
                </a:extLst>
              </p:cNvPr>
              <p:cNvSpPr/>
              <p:nvPr/>
            </p:nvSpPr>
            <p:spPr bwMode="gray">
              <a:xfrm>
                <a:off x="6314671" y="1432160"/>
                <a:ext cx="5375805" cy="3434038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GB" sz="1800" b="1" dirty="0">
                    <a:latin typeface="+mn-lt"/>
                  </a:rPr>
                  <a:t>Bestimmtheitsmaß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000" b="1" i="1" kern="0" smtClean="0">
                            <a:latin typeface="+mn-lt"/>
                          </a:rPr>
                        </m:ctrlPr>
                      </m:sSupPr>
                      <m:e>
                        <m:r>
                          <a:rPr lang="de-DE" sz="2000" b="1" i="1" kern="0" smtClean="0">
                            <a:latin typeface="+mn-lt"/>
                          </a:rPr>
                          <m:t>𝑹</m:t>
                        </m:r>
                      </m:e>
                      <m:sup>
                        <m:r>
                          <a:rPr lang="de-DE" sz="2000" b="1" i="1" kern="0" smtClean="0">
                            <a:latin typeface="+mn-lt"/>
                          </a:rPr>
                          <m:t>𝟐</m:t>
                        </m:r>
                      </m:sup>
                    </m:sSup>
                  </m:oMath>
                </a14:m>
                <a:endParaRPr lang="de-DE" sz="1800" b="1" i="1" kern="0" dirty="0">
                  <a:latin typeface="+mn-lt"/>
                </a:endParaRP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/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Anteil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der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erklärenden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Varianz</a:t>
                </a: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49C961C-3D43-FF08-B137-FFA87A57B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14671" y="1432160"/>
                <a:ext cx="5375805" cy="34340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02D5E9C-1734-931D-2B68-90FC1403FD5F}"/>
                  </a:ext>
                </a:extLst>
              </p:cNvPr>
              <p:cNvSpPr/>
              <p:nvPr/>
            </p:nvSpPr>
            <p:spPr bwMode="gray">
              <a:xfrm>
                <a:off x="504000" y="1432160"/>
                <a:ext cx="5375805" cy="3497649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1800" b="1" kern="0" dirty="0">
                    <a:latin typeface="+mn-lt"/>
                  </a:rPr>
                  <a:t>Mean Absolut Error (MAE)</a:t>
                </a: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de-DE" sz="1600" kern="0" dirty="0">
                  <a:latin typeface="+mn-lt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𝑀𝐴𝐸</m:t>
                      </m:r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𝑦𝑖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kumimoji="0" lang="de-DE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de-DE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0" lang="de-DE" sz="1600" b="0" i="1" u="none" strike="noStrike" kern="0" cap="none" spc="0" normalizeH="0" baseline="-2500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Je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niedriger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desto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besser</a:t>
                </a: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Durchschnittliche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Abweichung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der 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Vorhersage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02D5E9C-1734-931D-2B68-90FC1403F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4000" y="1432160"/>
                <a:ext cx="5375805" cy="349764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085FF-3281-1017-A64F-055AF67D4EEE}"/>
                  </a:ext>
                </a:extLst>
              </p:cNvPr>
              <p:cNvSpPr txBox="1"/>
              <p:nvPr/>
            </p:nvSpPr>
            <p:spPr>
              <a:xfrm>
                <a:off x="2446681" y="5292092"/>
                <a:ext cx="730111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de-DE" sz="180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1800" i="1" kern="0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GB" sz="1800" b="0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:</a:t>
                </a:r>
                <a:r>
                  <a:rPr lang="en-GB" sz="1800" dirty="0"/>
                  <a:t> </a:t>
                </a:r>
                <a:r>
                  <a:rPr lang="en-GB" sz="1800" dirty="0" err="1"/>
                  <a:t>Tatsächlicher</a:t>
                </a:r>
                <a:r>
                  <a:rPr lang="en-GB" sz="1800" dirty="0"/>
                  <a:t> Wert der </a:t>
                </a:r>
                <a:r>
                  <a:rPr lang="en-GB" sz="1800" dirty="0" err="1"/>
                  <a:t>Zielgröße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Beobachtung</a:t>
                </a:r>
                <a:r>
                  <a:rPr lang="en-GB" sz="1800" dirty="0"/>
                  <a:t> </a:t>
                </a:r>
                <a:r>
                  <a:rPr lang="en-GB" sz="1800" dirty="0" err="1"/>
                  <a:t>i</a:t>
                </a:r>
                <a:endParaRPr lang="de-DE" sz="1800" i="1" kern="0" dirty="0">
                  <a:latin typeface="Cambria Math" panose="02040503050406030204" pitchFamily="18" charset="0"/>
                </a:endParaRPr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 ker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brk m:alnAt="23"/>
                      </m:rPr>
                      <a:rPr lang="de-DE" sz="1800" i="1" kern="0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US" sz="1800" b="0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: </a:t>
                </a:r>
                <a:r>
                  <a:rPr lang="en-GB" sz="1800" dirty="0" err="1"/>
                  <a:t>Vom</a:t>
                </a:r>
                <a:r>
                  <a:rPr lang="en-GB" sz="1800" dirty="0"/>
                  <a:t> Modell </a:t>
                </a:r>
                <a:r>
                  <a:rPr lang="en-GB" sz="1800" dirty="0" err="1"/>
                  <a:t>vorhergesagter</a:t>
                </a:r>
                <a:r>
                  <a:rPr lang="en-GB" sz="1800" dirty="0"/>
                  <a:t> Wert der </a:t>
                </a:r>
                <a:r>
                  <a:rPr lang="en-GB" sz="1800" dirty="0" err="1"/>
                  <a:t>Zielgröße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Beobachtung</a:t>
                </a:r>
                <a:r>
                  <a:rPr lang="en-GB" sz="1800" dirty="0"/>
                  <a:t> </a:t>
                </a:r>
                <a:r>
                  <a:rPr lang="en-GB" sz="1800" dirty="0" err="1"/>
                  <a:t>i</a:t>
                </a:r>
                <a:endParaRPr lang="en-GB" sz="1800" dirty="0"/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 ker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sz="1800" i="1" ker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: </a:t>
                </a:r>
                <a:r>
                  <a:rPr lang="en-GB" sz="1800" dirty="0" err="1"/>
                  <a:t>Mittelwert</a:t>
                </a:r>
                <a:r>
                  <a:rPr lang="en-GB" sz="1800" dirty="0"/>
                  <a:t> der </a:t>
                </a:r>
                <a:r>
                  <a:rPr lang="en-GB" sz="1800" dirty="0" err="1"/>
                  <a:t>tatsächlichen</a:t>
                </a:r>
                <a:r>
                  <a:rPr lang="en-GB" sz="1800" dirty="0"/>
                  <a:t> </a:t>
                </a:r>
                <a:r>
                  <a:rPr lang="en-GB" sz="1800" dirty="0" err="1"/>
                  <a:t>Zielwerte</a:t>
                </a:r>
                <a:endParaRPr kumimoji="0" lang="en-GB" sz="1800" b="0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085FF-3281-1017-A64F-055AF67D4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681" y="5292092"/>
                <a:ext cx="7301114" cy="1200329"/>
              </a:xfrm>
              <a:prstGeom prst="rect">
                <a:avLst/>
              </a:prstGeom>
              <a:blipFill>
                <a:blip r:embed="rId5"/>
                <a:stretch>
                  <a:fillRect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2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AFB5-D3A3-F8CA-4801-488562DB1E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4E08A-57E3-7E29-070C-98DEACD6424F}"/>
              </a:ext>
            </a:extLst>
          </p:cNvPr>
          <p:cNvSpPr txBox="1"/>
          <p:nvPr/>
        </p:nvSpPr>
        <p:spPr>
          <a:xfrm>
            <a:off x="1337527" y="6275440"/>
            <a:ext cx="9806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 Demo: </a:t>
            </a:r>
            <a:r>
              <a:rPr lang="en-US" sz="1600" dirty="0">
                <a:hlinkClick r:id="rId2"/>
              </a:rPr>
              <a:t>https://github.com/Jens011203/Evaluierung_Integrationsseminar/blob/main/src/Regression.ipynb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6444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AF7117E-15CD-54C6-0889-3BD67DE0E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" y="1539875"/>
            <a:ext cx="5413477" cy="846386"/>
          </a:xfrm>
        </p:spPr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Spaker name - Dynamic" descr="{&quot;templafy&quot;:{&quot;id&quot;:&quot;d6df052c-e70a-44d8-bcd6-a514eb6b3bef&quot;}}">
            <a:extLst>
              <a:ext uri="{FF2B5EF4-FFF2-40B4-BE49-F238E27FC236}">
                <a16:creationId xmlns:a16="http://schemas.microsoft.com/office/drawing/2014/main" id="{F02EFDEC-1C58-4504-92E1-D8E4DBCFE8FE}"/>
              </a:ext>
            </a:extLst>
          </p:cNvPr>
          <p:cNvSpPr txBox="1"/>
          <p:nvPr/>
        </p:nvSpPr>
        <p:spPr>
          <a:xfrm>
            <a:off x="503238" y="335171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72 Brand" panose="020B0504030603020204" pitchFamily="34" charset="0"/>
              </a:rPr>
              <a:t>Jens </a:t>
            </a:r>
            <a:r>
              <a:rPr lang="en-US" sz="1400" dirty="0" err="1">
                <a:solidFill>
                  <a:schemeClr val="tx1"/>
                </a:solidFill>
                <a:latin typeface="72 Brand" panose="020B0504030603020204" pitchFamily="34" charset="0"/>
              </a:rPr>
              <a:t>Feser</a:t>
            </a:r>
            <a:endParaRPr lang="en-US" sz="1400" dirty="0">
              <a:solidFill>
                <a:schemeClr val="tx1"/>
              </a:solidFill>
              <a:latin typeface="72 Brand" panose="020B0504030603020204" pitchFamily="34" charset="0"/>
            </a:endParaRPr>
          </a:p>
        </p:txBody>
      </p:sp>
      <p:sp>
        <p:nvSpPr>
          <p:cNvPr id="4" name="Spaker email - Dynamic" descr="{&quot;templafy&quot;:{&quot;id&quot;:&quot;986bd662-74da-4861-b7ba-90db1808fef5&quot;}}">
            <a:extLst>
              <a:ext uri="{FF2B5EF4-FFF2-40B4-BE49-F238E27FC236}">
                <a16:creationId xmlns:a16="http://schemas.microsoft.com/office/drawing/2014/main" id="{E8CBF4DD-15EB-47C8-94C8-492FB092CB97}"/>
              </a:ext>
            </a:extLst>
          </p:cNvPr>
          <p:cNvSpPr txBox="1"/>
          <p:nvPr/>
        </p:nvSpPr>
        <p:spPr>
          <a:xfrm>
            <a:off x="503238" y="3599248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endParaRPr lang="en-US" sz="1400" dirty="0">
              <a:solidFill>
                <a:schemeClr val="tx1"/>
              </a:solidFill>
              <a:latin typeface="72 Brand" panose="020B0504030603020204" pitchFamily="34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60872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704E-CBAC-CE55-583B-DB346DA50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629078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/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A3DABF-C4BF-B651-CB1E-55183AEA2A14}"/>
              </a:ext>
            </a:extLst>
          </p:cNvPr>
          <p:cNvGrpSpPr/>
          <p:nvPr/>
        </p:nvGrpSpPr>
        <p:grpSpPr>
          <a:xfrm>
            <a:off x="1409900" y="1173034"/>
            <a:ext cx="3761870" cy="3753853"/>
            <a:chOff x="1419730" y="1548428"/>
            <a:chExt cx="3761870" cy="37538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FF96D9-DE00-600C-105E-94558DF16866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16C35A-4191-DE7B-86EB-CEFB210DDF73}"/>
                </a:ext>
              </a:extLst>
            </p:cNvPr>
            <p:cNvSpPr/>
            <p:nvPr/>
          </p:nvSpPr>
          <p:spPr bwMode="gray">
            <a:xfrm>
              <a:off x="3860438" y="2836159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DFC5B6-DFFF-F3CB-F786-BA1CF9541774}"/>
                </a:ext>
              </a:extLst>
            </p:cNvPr>
            <p:cNvSpPr/>
            <p:nvPr/>
          </p:nvSpPr>
          <p:spPr bwMode="gray">
            <a:xfrm>
              <a:off x="3463355" y="1864411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4E98745-F6E1-F840-CEA7-B445EDAACA38}"/>
                </a:ext>
              </a:extLst>
            </p:cNvPr>
            <p:cNvSpPr/>
            <p:nvPr/>
          </p:nvSpPr>
          <p:spPr bwMode="gray">
            <a:xfrm>
              <a:off x="3631115" y="2357706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C6D33F9-9A7C-5BF4-481E-E89371D69079}"/>
                </a:ext>
              </a:extLst>
            </p:cNvPr>
            <p:cNvSpPr/>
            <p:nvPr/>
          </p:nvSpPr>
          <p:spPr bwMode="gray">
            <a:xfrm>
              <a:off x="4170659" y="2416901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FD9EF7-756E-712B-8DA5-9CF00B235A6C}"/>
                </a:ext>
              </a:extLst>
            </p:cNvPr>
            <p:cNvSpPr/>
            <p:nvPr/>
          </p:nvSpPr>
          <p:spPr bwMode="gray">
            <a:xfrm>
              <a:off x="3160932" y="2333460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BD9147B-F94B-737E-4B51-BB839BF7883C}"/>
                </a:ext>
              </a:extLst>
            </p:cNvPr>
            <p:cNvSpPr/>
            <p:nvPr/>
          </p:nvSpPr>
          <p:spPr bwMode="gray">
            <a:xfrm>
              <a:off x="4411854" y="2885529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AEFF536-0862-6A3A-A771-F919C8030F52}"/>
                </a:ext>
              </a:extLst>
            </p:cNvPr>
            <p:cNvSpPr/>
            <p:nvPr/>
          </p:nvSpPr>
          <p:spPr bwMode="gray">
            <a:xfrm>
              <a:off x="4207880" y="3238333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95EF01C-B531-8FAA-F9E5-4DB6F225DC09}"/>
                </a:ext>
              </a:extLst>
            </p:cNvPr>
            <p:cNvSpPr/>
            <p:nvPr/>
          </p:nvSpPr>
          <p:spPr bwMode="gray">
            <a:xfrm>
              <a:off x="3385435" y="2802509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EBC32DF-5F8A-EF59-A5DF-C9CA463E983E}"/>
                </a:ext>
              </a:extLst>
            </p:cNvPr>
            <p:cNvSpPr/>
            <p:nvPr/>
          </p:nvSpPr>
          <p:spPr bwMode="gray">
            <a:xfrm>
              <a:off x="3631115" y="3260922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E723AB7-1C3E-4340-5321-ED194A6A3B52}"/>
                </a:ext>
              </a:extLst>
            </p:cNvPr>
            <p:cNvSpPr/>
            <p:nvPr/>
          </p:nvSpPr>
          <p:spPr bwMode="gray">
            <a:xfrm>
              <a:off x="3980865" y="1940611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A7B99EB-1D0A-53B9-1AD1-F2465B73920F}"/>
                </a:ext>
              </a:extLst>
            </p:cNvPr>
            <p:cNvSpPr/>
            <p:nvPr/>
          </p:nvSpPr>
          <p:spPr bwMode="gray">
            <a:xfrm>
              <a:off x="2568423" y="4146628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34BFC5A-7409-6542-FCFB-E324C879F916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E88520D-D5B6-5A47-42AD-6B2DC1970E34}"/>
                </a:ext>
              </a:extLst>
            </p:cNvPr>
            <p:cNvSpPr/>
            <p:nvPr/>
          </p:nvSpPr>
          <p:spPr bwMode="gray">
            <a:xfrm>
              <a:off x="2339100" y="3668175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6DBD42D-2115-CDB5-D082-AED87254CB44}"/>
                </a:ext>
              </a:extLst>
            </p:cNvPr>
            <p:cNvSpPr/>
            <p:nvPr/>
          </p:nvSpPr>
          <p:spPr bwMode="gray">
            <a:xfrm>
              <a:off x="2878644" y="3727370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37AACF9-4960-A265-6DB0-9BEB5FEDA678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E01AD6C-CE4E-BCD2-B1F4-95D8CC69D134}"/>
                </a:ext>
              </a:extLst>
            </p:cNvPr>
            <p:cNvSpPr/>
            <p:nvPr/>
          </p:nvSpPr>
          <p:spPr bwMode="gray">
            <a:xfrm>
              <a:off x="3119839" y="4195998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F82274-7AF5-8738-26AC-F065F0A8AA52}"/>
                </a:ext>
              </a:extLst>
            </p:cNvPr>
            <p:cNvSpPr/>
            <p:nvPr/>
          </p:nvSpPr>
          <p:spPr bwMode="gray">
            <a:xfrm>
              <a:off x="2915865" y="4548802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71F439D-CA97-F5D6-8DD0-02BE9DE1D9CF}"/>
                </a:ext>
              </a:extLst>
            </p:cNvPr>
            <p:cNvSpPr/>
            <p:nvPr/>
          </p:nvSpPr>
          <p:spPr bwMode="gray">
            <a:xfrm>
              <a:off x="2093420" y="4112978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720A251-AFA9-64B2-749F-45B8D85ABA90}"/>
                </a:ext>
              </a:extLst>
            </p:cNvPr>
            <p:cNvSpPr/>
            <p:nvPr/>
          </p:nvSpPr>
          <p:spPr bwMode="gray">
            <a:xfrm>
              <a:off x="2339100" y="4571391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F5C366A-9DC1-2AE0-4807-8A7305F53243}"/>
                </a:ext>
              </a:extLst>
            </p:cNvPr>
            <p:cNvSpPr/>
            <p:nvPr/>
          </p:nvSpPr>
          <p:spPr bwMode="gray">
            <a:xfrm>
              <a:off x="2688850" y="3251080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7A95335-4806-0D54-D7CC-9FAAF86D8918}"/>
              </a:ext>
            </a:extLst>
          </p:cNvPr>
          <p:cNvGrpSpPr/>
          <p:nvPr/>
        </p:nvGrpSpPr>
        <p:grpSpPr>
          <a:xfrm>
            <a:off x="7023405" y="1173034"/>
            <a:ext cx="3761870" cy="3753853"/>
            <a:chOff x="1419730" y="1548428"/>
            <a:chExt cx="3761870" cy="375385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EDFF6C9-438D-1989-7256-EA2526D8B551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42C5FAB-EAC1-3C62-F3E8-8B26BFDA1CB2}"/>
                </a:ext>
              </a:extLst>
            </p:cNvPr>
            <p:cNvSpPr/>
            <p:nvPr/>
          </p:nvSpPr>
          <p:spPr bwMode="gray">
            <a:xfrm>
              <a:off x="3860438" y="283615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BE40530-3CB0-2ACF-5F1B-8C68DF377A38}"/>
                </a:ext>
              </a:extLst>
            </p:cNvPr>
            <p:cNvSpPr/>
            <p:nvPr/>
          </p:nvSpPr>
          <p:spPr bwMode="gray">
            <a:xfrm>
              <a:off x="3463355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894A8AB-3FA9-6746-2A08-0A6E8CCA3811}"/>
                </a:ext>
              </a:extLst>
            </p:cNvPr>
            <p:cNvSpPr/>
            <p:nvPr/>
          </p:nvSpPr>
          <p:spPr bwMode="gray">
            <a:xfrm>
              <a:off x="3631115" y="2357706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A59B293-547E-32DB-9DE8-CEA74C732DF4}"/>
                </a:ext>
              </a:extLst>
            </p:cNvPr>
            <p:cNvSpPr/>
            <p:nvPr/>
          </p:nvSpPr>
          <p:spPr bwMode="gray">
            <a:xfrm>
              <a:off x="4170659" y="241690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DD6FF0-6326-B4C0-5C65-FE4652774914}"/>
                </a:ext>
              </a:extLst>
            </p:cNvPr>
            <p:cNvSpPr/>
            <p:nvPr/>
          </p:nvSpPr>
          <p:spPr bwMode="gray">
            <a:xfrm>
              <a:off x="3160932" y="2333460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AC1C364-9380-34EE-2849-9F7436A3B8CD}"/>
                </a:ext>
              </a:extLst>
            </p:cNvPr>
            <p:cNvSpPr/>
            <p:nvPr/>
          </p:nvSpPr>
          <p:spPr bwMode="gray">
            <a:xfrm>
              <a:off x="4411854" y="288552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43C6D85-15B7-EEE6-00F6-165997B7100B}"/>
                </a:ext>
              </a:extLst>
            </p:cNvPr>
            <p:cNvSpPr/>
            <p:nvPr/>
          </p:nvSpPr>
          <p:spPr bwMode="gray">
            <a:xfrm>
              <a:off x="4207880" y="3238333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82A8C7A-3ABD-2736-60AB-086E2ED4C6AB}"/>
                </a:ext>
              </a:extLst>
            </p:cNvPr>
            <p:cNvSpPr/>
            <p:nvPr/>
          </p:nvSpPr>
          <p:spPr bwMode="gray">
            <a:xfrm>
              <a:off x="3385435" y="280250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9271432-3C97-0DCA-AA7B-9256FEA1ADDF}"/>
                </a:ext>
              </a:extLst>
            </p:cNvPr>
            <p:cNvSpPr/>
            <p:nvPr/>
          </p:nvSpPr>
          <p:spPr bwMode="gray">
            <a:xfrm>
              <a:off x="3631115" y="3260922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78AAF5A-4EEC-51E1-6952-A3EE32B04ED7}"/>
                </a:ext>
              </a:extLst>
            </p:cNvPr>
            <p:cNvSpPr/>
            <p:nvPr/>
          </p:nvSpPr>
          <p:spPr bwMode="gray">
            <a:xfrm>
              <a:off x="3980865" y="19406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0EC172F-2744-9124-8885-6E643278C9E1}"/>
                </a:ext>
              </a:extLst>
            </p:cNvPr>
            <p:cNvSpPr/>
            <p:nvPr/>
          </p:nvSpPr>
          <p:spPr bwMode="gray">
            <a:xfrm>
              <a:off x="2568423" y="414662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480B640-3D46-F01A-E909-3AB29E015E4C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6A3EB8D-5910-4565-E235-1205970ABC88}"/>
                </a:ext>
              </a:extLst>
            </p:cNvPr>
            <p:cNvSpPr/>
            <p:nvPr/>
          </p:nvSpPr>
          <p:spPr bwMode="gray">
            <a:xfrm>
              <a:off x="2339100" y="3668175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C4F1106-08EF-4F74-D999-022864E0798A}"/>
                </a:ext>
              </a:extLst>
            </p:cNvPr>
            <p:cNvSpPr/>
            <p:nvPr/>
          </p:nvSpPr>
          <p:spPr bwMode="gray">
            <a:xfrm>
              <a:off x="2878644" y="372737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30D268D-9E38-2664-CED9-15BF515C771C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F0BD25C-7CE9-1C2D-0766-D8471520A013}"/>
                </a:ext>
              </a:extLst>
            </p:cNvPr>
            <p:cNvSpPr/>
            <p:nvPr/>
          </p:nvSpPr>
          <p:spPr bwMode="gray">
            <a:xfrm>
              <a:off x="3119839" y="419599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A460B7-C241-C715-118B-9CDFFE60CAF8}"/>
                </a:ext>
              </a:extLst>
            </p:cNvPr>
            <p:cNvSpPr/>
            <p:nvPr/>
          </p:nvSpPr>
          <p:spPr bwMode="gray">
            <a:xfrm>
              <a:off x="2915865" y="4548802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1716776-1C13-BF20-B8E7-F13D1E38FFD3}"/>
                </a:ext>
              </a:extLst>
            </p:cNvPr>
            <p:cNvSpPr/>
            <p:nvPr/>
          </p:nvSpPr>
          <p:spPr bwMode="gray">
            <a:xfrm>
              <a:off x="2093420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32FB948-6384-4B2B-D4A4-5DB53DF1E978}"/>
                </a:ext>
              </a:extLst>
            </p:cNvPr>
            <p:cNvSpPr/>
            <p:nvPr/>
          </p:nvSpPr>
          <p:spPr bwMode="gray">
            <a:xfrm>
              <a:off x="2339100" y="4571391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87AF0D0-4E78-B637-955E-BC3D2680B85E}"/>
                </a:ext>
              </a:extLst>
            </p:cNvPr>
            <p:cNvSpPr/>
            <p:nvPr/>
          </p:nvSpPr>
          <p:spPr bwMode="gray">
            <a:xfrm>
              <a:off x="2688850" y="32510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8D1ECFCA-0FD0-88D8-648E-9A9D9103D9AF}"/>
              </a:ext>
            </a:extLst>
          </p:cNvPr>
          <p:cNvSpPr txBox="1"/>
          <p:nvPr/>
        </p:nvSpPr>
        <p:spPr>
          <a:xfrm>
            <a:off x="2427396" y="5812592"/>
            <a:ext cx="7359387" cy="2769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Unüberwachter</a:t>
            </a:r>
            <a:r>
              <a:rPr lang="en-US" sz="18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Algorithmus</a:t>
            </a:r>
            <a:r>
              <a:rPr lang="en-US" sz="18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welcher</a:t>
            </a:r>
            <a:r>
              <a:rPr lang="en-US" sz="18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Datenpunkte</a:t>
            </a:r>
            <a:r>
              <a:rPr lang="en-US" sz="18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zu</a:t>
            </a:r>
            <a:r>
              <a:rPr lang="en-US" sz="18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Gruppen </a:t>
            </a:r>
            <a:r>
              <a:rPr lang="en-US" sz="18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zuordnet</a:t>
            </a:r>
            <a:endParaRPr lang="en-US" sz="1800" u="sng" kern="0" dirty="0">
              <a:solidFill>
                <a:schemeClr val="tx1"/>
              </a:solidFill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0274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9A6B69-2894-F420-7278-8EC4127A9081}"/>
              </a:ext>
            </a:extLst>
          </p:cNvPr>
          <p:cNvSpPr/>
          <p:nvPr/>
        </p:nvSpPr>
        <p:spPr bwMode="gray">
          <a:xfrm>
            <a:off x="921942" y="676656"/>
            <a:ext cx="6631798" cy="550468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sng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Hierachisches</a:t>
            </a: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Clustering </a:t>
            </a:r>
            <a:r>
              <a:rPr lang="en-US" sz="1600" b="1" u="sng" kern="0" dirty="0">
                <a:latin typeface="+mn-lt"/>
                <a:ea typeface="72 Brand" pitchFamily="34" charset="-128"/>
                <a:cs typeface="72 Brand" pitchFamily="34" charset="-128"/>
              </a:rPr>
              <a:t>(</a:t>
            </a:r>
            <a:r>
              <a:rPr kumimoji="0" lang="en-US" sz="1600" b="1" i="0" u="sng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Agglomeratives</a:t>
            </a: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Clustering)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600" b="1" u="sng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>
                <a:latin typeface="+mn-lt"/>
              </a:rPr>
              <a:t>Bottom-up </a:t>
            </a:r>
            <a:r>
              <a:rPr lang="en-US" sz="1600" kern="0" dirty="0" err="1">
                <a:latin typeface="+mn-lt"/>
              </a:rPr>
              <a:t>Verfahren</a:t>
            </a:r>
            <a:r>
              <a:rPr lang="en-US" sz="1600" kern="0" dirty="0">
                <a:latin typeface="+mn-lt"/>
              </a:rPr>
              <a:t> (</a:t>
            </a:r>
            <a:r>
              <a:rPr lang="en-US" sz="1600" kern="0" dirty="0" err="1">
                <a:latin typeface="+mn-lt"/>
              </a:rPr>
              <a:t>Jeder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Punkt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startet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als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eigenes</a:t>
            </a:r>
            <a:r>
              <a:rPr lang="en-US" sz="1600" kern="0" dirty="0">
                <a:latin typeface="+mn-lt"/>
              </a:rPr>
              <a:t> Cluster)</a:t>
            </a: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>
                <a:latin typeface="+mn-lt"/>
              </a:rPr>
              <a:t>Iterative </a:t>
            </a:r>
            <a:r>
              <a:rPr lang="en-US" sz="1600" kern="0" dirty="0" err="1">
                <a:latin typeface="+mn-lt"/>
              </a:rPr>
              <a:t>werden</a:t>
            </a:r>
            <a:r>
              <a:rPr lang="en-US" sz="1600" kern="0" dirty="0">
                <a:latin typeface="+mn-lt"/>
              </a:rPr>
              <a:t> die </a:t>
            </a:r>
            <a:r>
              <a:rPr lang="en-US" sz="1600" kern="0" dirty="0" err="1">
                <a:latin typeface="+mn-lt"/>
              </a:rPr>
              <a:t>nächsten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Punkte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zusammengeführt</a:t>
            </a:r>
            <a:endParaRPr lang="en-US" sz="1600" kern="0" dirty="0">
              <a:latin typeface="+mn-lt"/>
            </a:endParaRP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600" kern="0" dirty="0">
              <a:latin typeface="+mn-lt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 err="1">
                <a:latin typeface="+mn-lt"/>
              </a:rPr>
              <a:t>Hauptparameter</a:t>
            </a:r>
            <a:r>
              <a:rPr lang="en-US" sz="1600" kern="0" dirty="0">
                <a:latin typeface="+mn-lt"/>
              </a:rPr>
              <a:t>: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1" kern="0" dirty="0">
                <a:latin typeface="+mn-lt"/>
              </a:rPr>
              <a:t>Linkage-</a:t>
            </a:r>
            <a:r>
              <a:rPr lang="en-US" sz="1600" b="1" kern="0" dirty="0" err="1">
                <a:latin typeface="+mn-lt"/>
              </a:rPr>
              <a:t>Methode</a:t>
            </a:r>
            <a:r>
              <a:rPr lang="en-US" sz="1600" b="1" kern="0" dirty="0">
                <a:latin typeface="+mn-lt"/>
              </a:rPr>
              <a:t> </a:t>
            </a:r>
            <a:endParaRPr lang="en-US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kern="0" dirty="0" err="1">
                <a:latin typeface="+mn-lt"/>
              </a:rPr>
              <a:t>Gewünschte</a:t>
            </a:r>
            <a:r>
              <a:rPr lang="en-US" sz="1600" b="1" kern="0" dirty="0">
                <a:latin typeface="+mn-lt"/>
              </a:rPr>
              <a:t> </a:t>
            </a:r>
            <a:r>
              <a:rPr lang="en-US" sz="1600" b="1" kern="0" dirty="0" err="1">
                <a:latin typeface="+mn-lt"/>
              </a:rPr>
              <a:t>Clusteranzahl</a:t>
            </a:r>
            <a:endParaRPr lang="en-US" sz="1600" b="1" kern="0" dirty="0">
              <a:latin typeface="+mn-lt"/>
            </a:endParaRPr>
          </a:p>
          <a:p>
            <a:pPr lvl="1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None/>
            </a:pPr>
            <a:endParaRPr lang="en-US" sz="1600" b="1" kern="0" dirty="0">
              <a:latin typeface="+mn-lt"/>
            </a:endParaRPr>
          </a:p>
          <a:p>
            <a:pPr marL="285750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kern="0" dirty="0">
                <a:latin typeface="+mn-lt"/>
              </a:rPr>
              <a:t>Linkage-</a:t>
            </a:r>
            <a:r>
              <a:rPr lang="en-US" sz="1600" kern="0" dirty="0" err="1">
                <a:latin typeface="+mn-lt"/>
              </a:rPr>
              <a:t>Methode</a:t>
            </a:r>
            <a:r>
              <a:rPr lang="en-US" sz="1600" kern="0" dirty="0">
                <a:latin typeface="+mn-lt"/>
              </a:rPr>
              <a:t>: 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>
                <a:latin typeface="+mn-lt"/>
              </a:rPr>
              <a:t>Single Linkage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kleinster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Punktabstand</a:t>
            </a:r>
            <a:endParaRPr lang="en-GB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>
                <a:latin typeface="+mn-lt"/>
              </a:rPr>
              <a:t>Complete Linkage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größter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Punktabstand</a:t>
            </a:r>
            <a:endParaRPr lang="en-GB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>
                <a:latin typeface="+mn-lt"/>
              </a:rPr>
              <a:t>Average Linkage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mittlerer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Punktabstand</a:t>
            </a:r>
            <a:endParaRPr lang="en-GB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>
                <a:latin typeface="+mn-lt"/>
              </a:rPr>
              <a:t>Ward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Minimiert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Varianz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innerhalb</a:t>
            </a:r>
            <a:r>
              <a:rPr lang="en-GB" sz="1600" kern="0" dirty="0">
                <a:latin typeface="+mn-lt"/>
              </a:rPr>
              <a:t> Cluster</a:t>
            </a:r>
            <a:endParaRPr lang="en-US" sz="1600" kern="0" dirty="0"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A4BCC1-16C3-5364-3845-61B15127C507}"/>
              </a:ext>
            </a:extLst>
          </p:cNvPr>
          <p:cNvSpPr/>
          <p:nvPr/>
        </p:nvSpPr>
        <p:spPr bwMode="gray">
          <a:xfrm>
            <a:off x="8484042" y="1789043"/>
            <a:ext cx="254441" cy="246491"/>
          </a:xfrm>
          <a:prstGeom prst="ellipse">
            <a:avLst/>
          </a:prstGeom>
          <a:solidFill>
            <a:schemeClr val="bg2">
              <a:lumMod val="75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B52CAF-1F47-D69E-A2C3-D13D0E5012E7}"/>
              </a:ext>
            </a:extLst>
          </p:cNvPr>
          <p:cNvSpPr/>
          <p:nvPr/>
        </p:nvSpPr>
        <p:spPr bwMode="gray">
          <a:xfrm>
            <a:off x="9043283" y="1789043"/>
            <a:ext cx="254441" cy="2464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32B1D2-9606-689C-22D3-799755DA588F}"/>
              </a:ext>
            </a:extLst>
          </p:cNvPr>
          <p:cNvSpPr/>
          <p:nvPr/>
        </p:nvSpPr>
        <p:spPr bwMode="gray">
          <a:xfrm>
            <a:off x="9625053" y="1789043"/>
            <a:ext cx="254441" cy="246491"/>
          </a:xfrm>
          <a:prstGeom prst="ellipse">
            <a:avLst/>
          </a:prstGeom>
          <a:solidFill>
            <a:schemeClr val="bg2">
              <a:lumMod val="5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021444-0190-8324-455E-8E6D3948A305}"/>
              </a:ext>
            </a:extLst>
          </p:cNvPr>
          <p:cNvSpPr/>
          <p:nvPr/>
        </p:nvSpPr>
        <p:spPr bwMode="gray">
          <a:xfrm>
            <a:off x="10206823" y="1789043"/>
            <a:ext cx="254441" cy="246491"/>
          </a:xfrm>
          <a:prstGeom prst="ellipse">
            <a:avLst/>
          </a:prstGeom>
          <a:solidFill>
            <a:schemeClr val="tx2">
              <a:lumMod val="5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159ADF-09BA-7F37-3420-93B52288D5BD}"/>
              </a:ext>
            </a:extLst>
          </p:cNvPr>
          <p:cNvSpPr/>
          <p:nvPr/>
        </p:nvSpPr>
        <p:spPr bwMode="gray">
          <a:xfrm>
            <a:off x="10874734" y="1789043"/>
            <a:ext cx="254441" cy="24649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144132-16D4-E928-768D-E433B1D351DE}"/>
              </a:ext>
            </a:extLst>
          </p:cNvPr>
          <p:cNvSpPr/>
          <p:nvPr/>
        </p:nvSpPr>
        <p:spPr bwMode="gray">
          <a:xfrm>
            <a:off x="8775587" y="2536466"/>
            <a:ext cx="360459" cy="34985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065646-7C2B-DFDA-D5BA-9EAD2EBFE94E}"/>
              </a:ext>
            </a:extLst>
          </p:cNvPr>
          <p:cNvSpPr/>
          <p:nvPr/>
        </p:nvSpPr>
        <p:spPr bwMode="gray">
          <a:xfrm>
            <a:off x="10514275" y="2536466"/>
            <a:ext cx="360459" cy="349858"/>
          </a:xfrm>
          <a:prstGeom prst="rect">
            <a:avLst/>
          </a:prstGeom>
          <a:solidFill>
            <a:schemeClr val="bg2">
              <a:lumMod val="5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01B5EC-3F3B-B635-34BB-0DB1A245E6CF}"/>
              </a:ext>
            </a:extLst>
          </p:cNvPr>
          <p:cNvSpPr/>
          <p:nvPr/>
        </p:nvSpPr>
        <p:spPr bwMode="gray">
          <a:xfrm>
            <a:off x="9170503" y="3317019"/>
            <a:ext cx="360459" cy="34985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EA3CDA-21C2-243C-A390-2B2B494A07C1}"/>
              </a:ext>
            </a:extLst>
          </p:cNvPr>
          <p:cNvSpPr/>
          <p:nvPr/>
        </p:nvSpPr>
        <p:spPr bwMode="gray">
          <a:xfrm>
            <a:off x="9699264" y="4208890"/>
            <a:ext cx="360459" cy="34985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E3536B-2DB3-E3C7-0AA6-3EF295664AF0}"/>
              </a:ext>
            </a:extLst>
          </p:cNvPr>
          <p:cNvCxnSpPr>
            <a:stCxn id="5" idx="4"/>
            <a:endCxn id="13" idx="0"/>
          </p:cNvCxnSpPr>
          <p:nvPr/>
        </p:nvCxnSpPr>
        <p:spPr>
          <a:xfrm>
            <a:off x="8611263" y="2035534"/>
            <a:ext cx="344554" cy="50093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D260C7-44E0-6874-21C0-B791503A8CED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 flipH="1">
            <a:off x="8955817" y="2035534"/>
            <a:ext cx="214687" cy="50093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776C6F-B309-9AB6-2DCE-074830C0683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8980332" y="2886324"/>
            <a:ext cx="370401" cy="430695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AE345B-952F-FD2D-3A20-860960DAF4DD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9350733" y="3666877"/>
            <a:ext cx="528761" cy="542013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BB87BE-2C79-6C36-D06F-1D705EBC88B2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flipV="1">
            <a:off x="9879494" y="2886324"/>
            <a:ext cx="815011" cy="1322566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6B6E6C-D305-1EBE-A42B-E56DEEAB98C4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 flipH="1">
            <a:off x="9350733" y="2035534"/>
            <a:ext cx="401541" cy="1281485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4B1AAC-0D00-E2CB-DD66-9D02B8BCC18E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>
            <a:off x="10334044" y="2035534"/>
            <a:ext cx="360461" cy="50093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04084D-78D4-6E13-D9D9-B91F45E53648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10694505" y="2035534"/>
            <a:ext cx="307449" cy="50093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624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894829-B0DB-C023-56D0-FAC1233698B1}"/>
              </a:ext>
            </a:extLst>
          </p:cNvPr>
          <p:cNvSpPr/>
          <p:nvPr/>
        </p:nvSpPr>
        <p:spPr bwMode="gray">
          <a:xfrm>
            <a:off x="993503" y="676656"/>
            <a:ext cx="6162671" cy="550468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DBSCAN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600" b="1" u="sng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 err="1">
                <a:latin typeface="+mn-lt"/>
              </a:rPr>
              <a:t>Dichtebasiertes</a:t>
            </a:r>
            <a:r>
              <a:rPr lang="en-US" sz="1600" kern="0" dirty="0">
                <a:latin typeface="+mn-lt"/>
              </a:rPr>
              <a:t> Clustering</a:t>
            </a: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600" kern="0" dirty="0">
              <a:latin typeface="+mn-lt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 err="1">
                <a:latin typeface="+mn-lt"/>
              </a:rPr>
              <a:t>Hauptparameter</a:t>
            </a:r>
            <a:r>
              <a:rPr lang="en-US" sz="1600" kern="0" dirty="0">
                <a:latin typeface="+mn-lt"/>
              </a:rPr>
              <a:t>: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1" kern="0" dirty="0">
                <a:latin typeface="+mn-lt"/>
              </a:rPr>
              <a:t>Radius</a:t>
            </a:r>
            <a:r>
              <a:rPr lang="en-US" sz="1600" kern="0" dirty="0">
                <a:latin typeface="+mn-lt"/>
              </a:rPr>
              <a:t> um </a:t>
            </a:r>
            <a:r>
              <a:rPr lang="en-US" sz="1600" kern="0" dirty="0" err="1">
                <a:latin typeface="+mn-lt"/>
              </a:rPr>
              <a:t>einen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Punkt</a:t>
            </a:r>
            <a:endParaRPr lang="en-US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1" kern="0" dirty="0" err="1">
                <a:latin typeface="+mn-lt"/>
              </a:rPr>
              <a:t>Mindestanzahl</a:t>
            </a:r>
            <a:r>
              <a:rPr lang="en-US" sz="1600" kern="0" dirty="0">
                <a:latin typeface="+mn-lt"/>
              </a:rPr>
              <a:t> an </a:t>
            </a:r>
            <a:r>
              <a:rPr lang="en-US" sz="1600" kern="0" dirty="0" err="1">
                <a:latin typeface="+mn-lt"/>
              </a:rPr>
              <a:t>Punkten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im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Umkreis</a:t>
            </a:r>
            <a:endParaRPr lang="en-US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endParaRPr lang="en-US" sz="1600" kern="0" dirty="0">
              <a:latin typeface="+mn-lt"/>
            </a:endParaRPr>
          </a:p>
          <a:p>
            <a:pPr marL="285750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kern="0" dirty="0" err="1">
                <a:latin typeface="+mn-lt"/>
              </a:rPr>
              <a:t>Punktarten</a:t>
            </a:r>
            <a:r>
              <a:rPr lang="en-GB" sz="1600" kern="0" dirty="0">
                <a:latin typeface="+mn-lt"/>
              </a:rPr>
              <a:t>: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 err="1">
                <a:latin typeface="+mn-lt"/>
              </a:rPr>
              <a:t>Kernpunkt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genug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Nachbarn</a:t>
            </a:r>
            <a:endParaRPr lang="en-GB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 err="1">
                <a:latin typeface="+mn-lt"/>
              </a:rPr>
              <a:t>Randpunkt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zu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wenig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Nachbarn</a:t>
            </a:r>
            <a:r>
              <a:rPr lang="en-GB" sz="1600" kern="0" dirty="0">
                <a:latin typeface="+mn-lt"/>
              </a:rPr>
              <a:t>, </a:t>
            </a:r>
            <a:r>
              <a:rPr lang="en-GB" sz="1600" kern="0" dirty="0" err="1">
                <a:latin typeface="+mn-lt"/>
              </a:rPr>
              <a:t>aber</a:t>
            </a:r>
            <a:r>
              <a:rPr lang="en-GB" sz="1600" kern="0" dirty="0">
                <a:latin typeface="+mn-lt"/>
              </a:rPr>
              <a:t> in </a:t>
            </a:r>
            <a:r>
              <a:rPr lang="en-GB" sz="1600" kern="0" dirty="0" err="1">
                <a:latin typeface="+mn-lt"/>
              </a:rPr>
              <a:t>Nähe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eines</a:t>
            </a:r>
            <a:r>
              <a:rPr lang="en-GB" sz="1600" kern="0" dirty="0">
                <a:latin typeface="+mn-lt"/>
              </a:rPr>
              <a:t> Kerns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 err="1">
                <a:latin typeface="+mn-lt"/>
              </a:rPr>
              <a:t>Ausreißer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kein</a:t>
            </a:r>
            <a:r>
              <a:rPr lang="en-GB" sz="1600" kern="0" dirty="0">
                <a:latin typeface="+mn-lt"/>
              </a:rPr>
              <a:t> Kern, </a:t>
            </a:r>
            <a:r>
              <a:rPr lang="en-GB" sz="1600" kern="0" dirty="0" err="1">
                <a:latin typeface="+mn-lt"/>
              </a:rPr>
              <a:t>kein</a:t>
            </a:r>
            <a:r>
              <a:rPr lang="en-GB" sz="1600" kern="0" dirty="0">
                <a:latin typeface="+mn-lt"/>
              </a:rPr>
              <a:t> Rand</a:t>
            </a:r>
            <a:endParaRPr lang="en-US" sz="16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A81C24-21D5-3A19-C3D2-61ED8F95FD98}"/>
              </a:ext>
            </a:extLst>
          </p:cNvPr>
          <p:cNvGrpSpPr/>
          <p:nvPr/>
        </p:nvGrpSpPr>
        <p:grpSpPr>
          <a:xfrm>
            <a:off x="7471972" y="1542230"/>
            <a:ext cx="3761870" cy="3753853"/>
            <a:chOff x="1451900" y="1538585"/>
            <a:chExt cx="3761870" cy="37538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BABDBA-8DEB-048B-5C6E-BCA6A2FDBE0E}"/>
                </a:ext>
              </a:extLst>
            </p:cNvPr>
            <p:cNvSpPr/>
            <p:nvPr/>
          </p:nvSpPr>
          <p:spPr bwMode="gray">
            <a:xfrm>
              <a:off x="1451900" y="1538585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27F6C40-88F1-23AB-A580-0B1447E73DA3}"/>
                </a:ext>
              </a:extLst>
            </p:cNvPr>
            <p:cNvSpPr/>
            <p:nvPr/>
          </p:nvSpPr>
          <p:spPr bwMode="gray">
            <a:xfrm>
              <a:off x="3860438" y="283615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F3B5287-6BCA-C0E1-7CB5-F6573BCF6863}"/>
                </a:ext>
              </a:extLst>
            </p:cNvPr>
            <p:cNvSpPr/>
            <p:nvPr/>
          </p:nvSpPr>
          <p:spPr bwMode="gray">
            <a:xfrm>
              <a:off x="3463355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D3C22C-8F11-0929-3C0A-58B9E821DD31}"/>
                </a:ext>
              </a:extLst>
            </p:cNvPr>
            <p:cNvSpPr/>
            <p:nvPr/>
          </p:nvSpPr>
          <p:spPr bwMode="gray">
            <a:xfrm>
              <a:off x="3631115" y="2357706"/>
              <a:ext cx="343806" cy="328864"/>
            </a:xfrm>
            <a:prstGeom prst="ellipse">
              <a:avLst/>
            </a:prstGeom>
            <a:solidFill>
              <a:srgbClr val="FFFF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7E7BF5-0407-16DD-3021-7E0045059AEC}"/>
                </a:ext>
              </a:extLst>
            </p:cNvPr>
            <p:cNvSpPr/>
            <p:nvPr/>
          </p:nvSpPr>
          <p:spPr bwMode="gray">
            <a:xfrm>
              <a:off x="4170659" y="241690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54E1E4-27DE-EDD1-AF2F-33A61AF2F05D}"/>
                </a:ext>
              </a:extLst>
            </p:cNvPr>
            <p:cNvSpPr/>
            <p:nvPr/>
          </p:nvSpPr>
          <p:spPr bwMode="gray">
            <a:xfrm>
              <a:off x="3160932" y="2333460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9279898-6006-84BD-291A-D8908D375F55}"/>
                </a:ext>
              </a:extLst>
            </p:cNvPr>
            <p:cNvSpPr/>
            <p:nvPr/>
          </p:nvSpPr>
          <p:spPr bwMode="gray">
            <a:xfrm>
              <a:off x="3385435" y="280250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F37BA0-0C8C-2264-C1AA-8ECF8548F2C7}"/>
                </a:ext>
              </a:extLst>
            </p:cNvPr>
            <p:cNvSpPr/>
            <p:nvPr/>
          </p:nvSpPr>
          <p:spPr bwMode="gray">
            <a:xfrm>
              <a:off x="3980865" y="19406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21E971C-A642-36B1-4049-57A324A4759D}"/>
                </a:ext>
              </a:extLst>
            </p:cNvPr>
            <p:cNvSpPr/>
            <p:nvPr/>
          </p:nvSpPr>
          <p:spPr bwMode="gray">
            <a:xfrm>
              <a:off x="2568423" y="414662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20B3B94-8274-F58B-3F3B-100001444677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4DAF9D-E3AD-9343-94BB-FF70A6C88E11}"/>
                </a:ext>
              </a:extLst>
            </p:cNvPr>
            <p:cNvSpPr/>
            <p:nvPr/>
          </p:nvSpPr>
          <p:spPr bwMode="gray">
            <a:xfrm>
              <a:off x="2339100" y="3668175"/>
              <a:ext cx="343806" cy="328864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F02142C-BE19-0001-20D4-C6DC7280B7AA}"/>
                </a:ext>
              </a:extLst>
            </p:cNvPr>
            <p:cNvSpPr/>
            <p:nvPr/>
          </p:nvSpPr>
          <p:spPr bwMode="gray">
            <a:xfrm>
              <a:off x="2878644" y="372737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ECEB26B-49FB-7E9B-EAFC-97CC75F19CD0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FCFFC4E-41EC-8019-59C6-8642FEFC97A2}"/>
                </a:ext>
              </a:extLst>
            </p:cNvPr>
            <p:cNvSpPr/>
            <p:nvPr/>
          </p:nvSpPr>
          <p:spPr bwMode="gray">
            <a:xfrm>
              <a:off x="2093420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ED40997-8B85-B5BF-1463-AB63900E30FF}"/>
                </a:ext>
              </a:extLst>
            </p:cNvPr>
            <p:cNvSpPr/>
            <p:nvPr/>
          </p:nvSpPr>
          <p:spPr bwMode="gray">
            <a:xfrm>
              <a:off x="2656933" y="3234802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31" name="Up Arrow 30">
            <a:extLst>
              <a:ext uri="{FF2B5EF4-FFF2-40B4-BE49-F238E27FC236}">
                <a16:creationId xmlns:a16="http://schemas.microsoft.com/office/drawing/2014/main" id="{64780B62-8EC2-026D-756F-A0855BF49FFD}"/>
              </a:ext>
            </a:extLst>
          </p:cNvPr>
          <p:cNvSpPr/>
          <p:nvPr/>
        </p:nvSpPr>
        <p:spPr bwMode="gray">
          <a:xfrm>
            <a:off x="8477382" y="4059879"/>
            <a:ext cx="73777" cy="718855"/>
          </a:xfrm>
          <a:prstGeom prst="upArrow">
            <a:avLst/>
          </a:prstGeom>
          <a:solidFill>
            <a:srgbClr val="FF0000"/>
          </a:solidFill>
          <a:ln w="25400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77F5D670-86EE-5E66-A1E8-C48121BA68D8}"/>
              </a:ext>
            </a:extLst>
          </p:cNvPr>
          <p:cNvSpPr/>
          <p:nvPr/>
        </p:nvSpPr>
        <p:spPr bwMode="gray">
          <a:xfrm>
            <a:off x="9786201" y="2749410"/>
            <a:ext cx="73777" cy="718855"/>
          </a:xfrm>
          <a:prstGeom prst="upArrow">
            <a:avLst/>
          </a:prstGeom>
          <a:solidFill>
            <a:srgbClr val="FF0000"/>
          </a:solidFill>
          <a:ln w="25400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7CCB4A-377E-18EC-A683-2B79AADE7EED}"/>
              </a:ext>
            </a:extLst>
          </p:cNvPr>
          <p:cNvSpPr/>
          <p:nvPr/>
        </p:nvSpPr>
        <p:spPr bwMode="gray">
          <a:xfrm>
            <a:off x="10633306" y="4767991"/>
            <a:ext cx="343806" cy="328864"/>
          </a:xfrm>
          <a:prstGeom prst="ellipse">
            <a:avLst/>
          </a:prstGeom>
          <a:solidFill>
            <a:schemeClr val="tx1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98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CB8083-F6CC-B2E7-99FA-71D2145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Evaluationsmetirken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7408DA-B2B9-AEBC-238A-9E8268E55CD0}"/>
              </a:ext>
            </a:extLst>
          </p:cNvPr>
          <p:cNvSpPr/>
          <p:nvPr/>
        </p:nvSpPr>
        <p:spPr bwMode="gray">
          <a:xfrm>
            <a:off x="504001" y="1623348"/>
            <a:ext cx="5190744" cy="460383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Intrinsische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Messgrößen</a:t>
            </a:r>
            <a:endParaRPr lang="en-US" sz="1800" b="1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(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verwenden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nur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Informationen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innerhalb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des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Datensatzes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)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Silhouette-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Koeffizient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Davies-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Couldin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-Index</a:t>
            </a: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Calinski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-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Harabasz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-Index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B9F84ED-3B9E-7DFF-4A72-D78BD1C549E2}"/>
              </a:ext>
            </a:extLst>
          </p:cNvPr>
          <p:cNvSpPr/>
          <p:nvPr/>
        </p:nvSpPr>
        <p:spPr bwMode="gray">
          <a:xfrm>
            <a:off x="6500431" y="1623348"/>
            <a:ext cx="5190744" cy="460383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Extrinsische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Messgrößen</a:t>
            </a:r>
            <a:endParaRPr lang="en-US" sz="1800" b="1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(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verwenden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Ground Truth)                                                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Purity</a:t>
            </a: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800" b="1" kern="0" dirty="0">
                <a:latin typeface="+mn-lt"/>
                <a:ea typeface="72 Brand" pitchFamily="34" charset="-128"/>
                <a:cs typeface="72 Brand" pitchFamily="34" charset="-128"/>
              </a:rPr>
              <a:t>Adjusted Rand Index (ARI)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Normalized Mutual Information (NMI)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6834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DAA747F-4BAA-5C4D-EC5D-C0921012724F}"/>
                  </a:ext>
                </a:extLst>
              </p:cNvPr>
              <p:cNvSpPr/>
              <p:nvPr/>
            </p:nvSpPr>
            <p:spPr bwMode="gray">
              <a:xfrm>
                <a:off x="691625" y="925725"/>
                <a:ext cx="6696948" cy="537460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Silhouette-</a:t>
                </a:r>
                <a:r>
                  <a:rPr kumimoji="0" lang="en-US" sz="1800" b="1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Koeffizient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𝑠</m:t>
                      </m:r>
                      <m:d>
                        <m:d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72 Brand" pitchFamily="34" charset="-128"/>
                              <a:cs typeface="72 Brand" pitchFamily="34" charset="-128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72 Brand" pitchFamily="34" charset="-128"/>
                              <a:cs typeface="72 Brand" pitchFamily="34" charset="-128"/>
                            </a:rPr>
                            <m:t>𝑖</m:t>
                          </m:r>
                        </m:e>
                      </m:d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de-DE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⁡{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}</m:t>
                          </m:r>
                        </m:den>
                      </m:f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</m:oMath>
                  </m:oMathPara>
                </a14:m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Cambria Math" panose="02040503050406030204" pitchFamily="18" charset="0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a(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)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Durchschnitteliche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D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istanz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zum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eigenen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Cluster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b(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)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Durchschnittliche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Distanz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zum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nächstgelegenen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Fremdcluster</a:t>
                </a: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endParaRPr lang="en-US" sz="18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GB" sz="1800" kern="0" dirty="0">
                    <a:latin typeface="+mn-lt"/>
                  </a:rPr>
                  <a:t>s(</a:t>
                </a:r>
                <a:r>
                  <a:rPr lang="en-GB" sz="1800" kern="0" dirty="0" err="1">
                    <a:latin typeface="+mn-lt"/>
                  </a:rPr>
                  <a:t>i</a:t>
                </a:r>
                <a:r>
                  <a:rPr lang="en-GB" sz="1800" kern="0" dirty="0">
                    <a:latin typeface="+mn-lt"/>
                  </a:rPr>
                  <a:t>)≈1 → </a:t>
                </a:r>
                <a:r>
                  <a:rPr lang="en-GB" sz="1800" kern="0" dirty="0" err="1">
                    <a:latin typeface="+mn-lt"/>
                  </a:rPr>
                  <a:t>Punkt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ist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sehr</a:t>
                </a:r>
                <a:r>
                  <a:rPr lang="en-GB" sz="1800" kern="0" dirty="0">
                    <a:latin typeface="+mn-lt"/>
                  </a:rPr>
                  <a:t> gut </a:t>
                </a:r>
                <a:r>
                  <a:rPr lang="en-GB" sz="1800" kern="0" dirty="0" err="1">
                    <a:latin typeface="+mn-lt"/>
                  </a:rPr>
                  <a:t>zum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eigenen</a:t>
                </a:r>
                <a:r>
                  <a:rPr lang="en-GB" sz="1800" kern="0" dirty="0">
                    <a:latin typeface="+mn-lt"/>
                  </a:rPr>
                  <a:t> Cluster </a:t>
                </a:r>
                <a:r>
                  <a:rPr lang="en-GB" sz="1800" kern="0" dirty="0" err="1">
                    <a:latin typeface="+mn-lt"/>
                  </a:rPr>
                  <a:t>zugeordnet</a:t>
                </a:r>
                <a:endParaRPr lang="en-GB" sz="18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GB" sz="1800" kern="0" dirty="0">
                    <a:latin typeface="+mn-lt"/>
                  </a:rPr>
                  <a:t>s(</a:t>
                </a:r>
                <a:r>
                  <a:rPr lang="en-GB" sz="1800" kern="0" dirty="0" err="1">
                    <a:latin typeface="+mn-lt"/>
                  </a:rPr>
                  <a:t>i</a:t>
                </a:r>
                <a:r>
                  <a:rPr lang="en-GB" sz="1800" kern="0" dirty="0">
                    <a:latin typeface="+mn-lt"/>
                  </a:rPr>
                  <a:t>)≈0 → </a:t>
                </a:r>
                <a:r>
                  <a:rPr lang="en-GB" sz="1800" kern="0" dirty="0" err="1">
                    <a:latin typeface="+mn-lt"/>
                  </a:rPr>
                  <a:t>Punkt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liegt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zwischen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Clustern</a:t>
                </a:r>
                <a:endParaRPr lang="en-GB" sz="18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GB" sz="1800" kern="0" dirty="0">
                    <a:latin typeface="+mn-lt"/>
                  </a:rPr>
                  <a:t>s(</a:t>
                </a:r>
                <a:r>
                  <a:rPr lang="en-GB" sz="1800" kern="0" dirty="0" err="1">
                    <a:latin typeface="+mn-lt"/>
                  </a:rPr>
                  <a:t>i</a:t>
                </a:r>
                <a:r>
                  <a:rPr lang="en-GB" sz="1800" kern="0" dirty="0">
                    <a:latin typeface="+mn-lt"/>
                  </a:rPr>
                  <a:t>)&lt;0 → </a:t>
                </a:r>
                <a:r>
                  <a:rPr lang="en-GB" sz="1800" kern="0" dirty="0" err="1">
                    <a:latin typeface="+mn-lt"/>
                  </a:rPr>
                  <a:t>Punkt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ist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wahrscheinlich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falsch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zugeordnet</a:t>
                </a:r>
                <a:endParaRPr lang="en-GB" sz="18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DAA747F-4BAA-5C4D-EC5D-C09210127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1625" y="925725"/>
                <a:ext cx="6696948" cy="537460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111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4C7E6D-0AE2-67EA-B37D-329D97BBEE01}"/>
              </a:ext>
            </a:extLst>
          </p:cNvPr>
          <p:cNvGrpSpPr/>
          <p:nvPr/>
        </p:nvGrpSpPr>
        <p:grpSpPr>
          <a:xfrm>
            <a:off x="7864420" y="1807711"/>
            <a:ext cx="3761870" cy="3753853"/>
            <a:chOff x="1419730" y="1548428"/>
            <a:chExt cx="3761870" cy="37538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1D5D4F-EB8F-34A1-93DD-DDC5033C5508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189F3C1-DCF4-D642-5C39-EE161C169E8C}"/>
                </a:ext>
              </a:extLst>
            </p:cNvPr>
            <p:cNvSpPr/>
            <p:nvPr/>
          </p:nvSpPr>
          <p:spPr bwMode="gray">
            <a:xfrm>
              <a:off x="3860438" y="283615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30AB70-7F45-686A-B561-E8A2BAF2897B}"/>
                </a:ext>
              </a:extLst>
            </p:cNvPr>
            <p:cNvSpPr/>
            <p:nvPr/>
          </p:nvSpPr>
          <p:spPr bwMode="gray">
            <a:xfrm>
              <a:off x="3463355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4AB670-6CAE-C24C-F0A6-DF1F4F0F8B4A}"/>
                </a:ext>
              </a:extLst>
            </p:cNvPr>
            <p:cNvSpPr/>
            <p:nvPr/>
          </p:nvSpPr>
          <p:spPr bwMode="gray">
            <a:xfrm>
              <a:off x="3631115" y="2357706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27731CE-0AD4-D542-5AAD-6FA1473AEA16}"/>
                </a:ext>
              </a:extLst>
            </p:cNvPr>
            <p:cNvSpPr/>
            <p:nvPr/>
          </p:nvSpPr>
          <p:spPr bwMode="gray">
            <a:xfrm>
              <a:off x="4170659" y="241690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480CA8-83E2-EBC4-E429-E7A067449EF1}"/>
                </a:ext>
              </a:extLst>
            </p:cNvPr>
            <p:cNvSpPr/>
            <p:nvPr/>
          </p:nvSpPr>
          <p:spPr bwMode="gray">
            <a:xfrm>
              <a:off x="3160932" y="2333460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4AA116-83D0-5F9F-E8A0-4781312FD913}"/>
                </a:ext>
              </a:extLst>
            </p:cNvPr>
            <p:cNvSpPr/>
            <p:nvPr/>
          </p:nvSpPr>
          <p:spPr bwMode="gray">
            <a:xfrm>
              <a:off x="4411854" y="288552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83BB34-9C75-1B15-4101-F98DADEEDE7D}"/>
                </a:ext>
              </a:extLst>
            </p:cNvPr>
            <p:cNvSpPr/>
            <p:nvPr/>
          </p:nvSpPr>
          <p:spPr bwMode="gray">
            <a:xfrm>
              <a:off x="4207880" y="3238333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F82349F-96E2-E4E5-2F9B-5078F041D0C5}"/>
                </a:ext>
              </a:extLst>
            </p:cNvPr>
            <p:cNvSpPr/>
            <p:nvPr/>
          </p:nvSpPr>
          <p:spPr bwMode="gray">
            <a:xfrm>
              <a:off x="3385435" y="280250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3ED5DB0-31D7-347C-9D10-17B52FBB71BF}"/>
                </a:ext>
              </a:extLst>
            </p:cNvPr>
            <p:cNvSpPr/>
            <p:nvPr/>
          </p:nvSpPr>
          <p:spPr bwMode="gray">
            <a:xfrm>
              <a:off x="3631115" y="3260922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9D2EB2F-BC72-AF9B-3587-7B1C4037194F}"/>
                </a:ext>
              </a:extLst>
            </p:cNvPr>
            <p:cNvSpPr/>
            <p:nvPr/>
          </p:nvSpPr>
          <p:spPr bwMode="gray">
            <a:xfrm>
              <a:off x="3980865" y="19406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61BCD4-0D3A-B71E-6C0E-329DBAEEEFF3}"/>
                </a:ext>
              </a:extLst>
            </p:cNvPr>
            <p:cNvSpPr/>
            <p:nvPr/>
          </p:nvSpPr>
          <p:spPr bwMode="gray">
            <a:xfrm>
              <a:off x="2568423" y="414662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FECC8E-B694-DF3D-28F9-C2AC4FB71167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37FEF2E-34A2-23FB-E071-FBCA2937C0ED}"/>
                </a:ext>
              </a:extLst>
            </p:cNvPr>
            <p:cNvSpPr/>
            <p:nvPr/>
          </p:nvSpPr>
          <p:spPr bwMode="gray">
            <a:xfrm>
              <a:off x="2339100" y="3668175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8CC1E1B-973F-78FC-1FE9-71BC021DDE85}"/>
                </a:ext>
              </a:extLst>
            </p:cNvPr>
            <p:cNvSpPr/>
            <p:nvPr/>
          </p:nvSpPr>
          <p:spPr bwMode="gray">
            <a:xfrm>
              <a:off x="2878644" y="372737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D0CEF32-8F2F-1CB4-67A7-DD65936CAAA3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2A06E92-07E3-62BC-0795-2A827590FBEE}"/>
                </a:ext>
              </a:extLst>
            </p:cNvPr>
            <p:cNvSpPr/>
            <p:nvPr/>
          </p:nvSpPr>
          <p:spPr bwMode="gray">
            <a:xfrm>
              <a:off x="3350304" y="448853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4678645-FC10-E74A-EFB8-FDE7C2C445E8}"/>
                </a:ext>
              </a:extLst>
            </p:cNvPr>
            <p:cNvSpPr/>
            <p:nvPr/>
          </p:nvSpPr>
          <p:spPr bwMode="gray">
            <a:xfrm>
              <a:off x="2093420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EAC74FD-4318-5A97-7403-66121AD35EE4}"/>
                </a:ext>
              </a:extLst>
            </p:cNvPr>
            <p:cNvSpPr/>
            <p:nvPr/>
          </p:nvSpPr>
          <p:spPr bwMode="gray">
            <a:xfrm>
              <a:off x="2688850" y="32510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6B5515-3FCB-AEAC-CA72-0EBA2C24B6BF}"/>
              </a:ext>
            </a:extLst>
          </p:cNvPr>
          <p:cNvGrpSpPr/>
          <p:nvPr/>
        </p:nvGrpSpPr>
        <p:grpSpPr>
          <a:xfrm>
            <a:off x="8249027" y="3244643"/>
            <a:ext cx="1596316" cy="1622325"/>
            <a:chOff x="8249027" y="3244643"/>
            <a:chExt cx="1596316" cy="211393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84CB149-5780-5266-F344-2043FAE29E89}"/>
                </a:ext>
              </a:extLst>
            </p:cNvPr>
            <p:cNvSpPr/>
            <p:nvPr/>
          </p:nvSpPr>
          <p:spPr bwMode="gray">
            <a:xfrm>
              <a:off x="8249027" y="3244643"/>
              <a:ext cx="1567827" cy="2113937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3039182-6110-8369-AF25-0C3872765D05}"/>
                </a:ext>
              </a:extLst>
            </p:cNvPr>
            <p:cNvCxnSpPr>
              <a:cxnSpLocks/>
              <a:stCxn id="29" idx="1"/>
              <a:endCxn id="37" idx="5"/>
            </p:cNvCxnSpPr>
            <p:nvPr/>
          </p:nvCxnSpPr>
          <p:spPr>
            <a:xfrm flipH="1" flipV="1">
              <a:off x="9587251" y="5049001"/>
              <a:ext cx="258092" cy="21708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4FBE66E-22D1-55C7-E84F-686868718113}"/>
              </a:ext>
            </a:extLst>
          </p:cNvPr>
          <p:cNvGrpSpPr/>
          <p:nvPr/>
        </p:nvGrpSpPr>
        <p:grpSpPr>
          <a:xfrm>
            <a:off x="9573257" y="1976284"/>
            <a:ext cx="1764789" cy="2819699"/>
            <a:chOff x="9573257" y="1976284"/>
            <a:chExt cx="1764789" cy="281969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466E7F6-77DF-7D51-0C3B-14CC4BFFBFEB}"/>
                </a:ext>
              </a:extLst>
            </p:cNvPr>
            <p:cNvSpPr/>
            <p:nvPr/>
          </p:nvSpPr>
          <p:spPr bwMode="gray">
            <a:xfrm>
              <a:off x="9573257" y="1976284"/>
              <a:ext cx="1764789" cy="2010370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2BD8E0D-247D-A243-A7B4-C6102AC4FF09}"/>
                </a:ext>
              </a:extLst>
            </p:cNvPr>
            <p:cNvCxnSpPr>
              <a:cxnSpLocks/>
              <a:stCxn id="29" idx="7"/>
              <a:endCxn id="36" idx="4"/>
            </p:cNvCxnSpPr>
            <p:nvPr/>
          </p:nvCxnSpPr>
          <p:spPr>
            <a:xfrm flipV="1">
              <a:off x="10088451" y="3986654"/>
              <a:ext cx="367201" cy="8093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647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67729F-A2DF-717A-A0DD-A3E6EE21A2A2}"/>
                  </a:ext>
                </a:extLst>
              </p:cNvPr>
              <p:cNvSpPr/>
              <p:nvPr/>
            </p:nvSpPr>
            <p:spPr bwMode="gray">
              <a:xfrm>
                <a:off x="692305" y="897099"/>
                <a:ext cx="6337759" cy="5208733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Davies-</a:t>
                </a:r>
                <a:r>
                  <a:rPr lang="en-US" sz="1800" b="1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B</a:t>
                </a:r>
                <a:r>
                  <a:rPr kumimoji="0" lang="en-US" sz="1800" b="1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ouldin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-Index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𝐷𝑁</m:t>
                      </m:r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de-DE" sz="1800" b="0" i="1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 xmlns:m="http://schemas.openxmlformats.org/officeDocument/2006/math">
                    <m:r>
                      <a:rPr kumimoji="0" lang="de-DE" sz="1800" b="0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𝑅</m:t>
                    </m:r>
                    <m:d>
                      <m:dPr>
                        <m:ctrlP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72 Brand" pitchFamily="34" charset="-128"/>
                            <a:cs typeface="72 Brand" pitchFamily="34" charset="-128"/>
                          </a:rPr>
                        </m:ctrlPr>
                      </m:dPr>
                      <m:e>
                        <m: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72 Brand" pitchFamily="34" charset="-128"/>
                            <a:cs typeface="72 Brand" pitchFamily="34" charset="-128"/>
                          </a:rPr>
                          <m:t>𝑖𝑗</m:t>
                        </m:r>
                      </m:e>
                    </m:d>
                    <m:r>
                      <a:rPr kumimoji="0" lang="de-DE" sz="1800" b="0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=</m:t>
                    </m:r>
                    <m:r>
                      <a:rPr kumimoji="0" lang="de-DE" sz="1800" b="0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𝑚𝑎𝑥</m:t>
                    </m:r>
                    <m:f>
                      <m:fPr>
                        <m:ctrlP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kumimoji="0" lang="de-DE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de-DE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;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 </m:t>
                    </m:r>
                    <m:r>
                      <a:rPr kumimoji="0" lang="en-US" sz="1800" b="0" i="1" u="none" strike="noStrike" kern="0" cap="none" spc="0" normalizeH="0" baseline="0" noProof="0" dirty="0" err="1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𝑗</m:t>
                    </m:r>
                    <m:r>
                      <a:rPr kumimoji="0" lang="en-US" sz="1800" b="0" i="1" u="none" strike="noStrike" kern="0" cap="none" spc="0" normalizeH="0" baseline="0" noProof="0" dirty="0" err="1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≠</m:t>
                    </m:r>
                    <m:r>
                      <a:rPr kumimoji="0" lang="en-US" sz="1800" b="0" i="1" u="none" strike="noStrike" kern="0" cap="none" spc="0" normalizeH="0" baseline="0" noProof="0" dirty="0" err="1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𝑖</m:t>
                    </m:r>
                  </m:oMath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S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)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Streung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im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eigenen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Cluster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M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)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Distanz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zwischen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zwei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Cluster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Niedriger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Wert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ist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besser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67729F-A2DF-717A-A0DD-A3E6EE21A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2305" y="897099"/>
                <a:ext cx="6337759" cy="520873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111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39DDA5-58E8-2F98-7C2B-36D0233855AE}"/>
              </a:ext>
            </a:extLst>
          </p:cNvPr>
          <p:cNvGrpSpPr/>
          <p:nvPr/>
        </p:nvGrpSpPr>
        <p:grpSpPr>
          <a:xfrm>
            <a:off x="7933245" y="1955194"/>
            <a:ext cx="3761870" cy="3753853"/>
            <a:chOff x="1419730" y="1548428"/>
            <a:chExt cx="3761870" cy="37538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553A175-654E-6BAE-5DB4-6ED05E15E61B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B78B43-B598-BBD7-7ED8-D4BEB69650B2}"/>
                </a:ext>
              </a:extLst>
            </p:cNvPr>
            <p:cNvSpPr/>
            <p:nvPr/>
          </p:nvSpPr>
          <p:spPr bwMode="gray">
            <a:xfrm>
              <a:off x="3785676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D8C26AE-3F67-379D-C4F0-81C23405768E}"/>
                </a:ext>
              </a:extLst>
            </p:cNvPr>
            <p:cNvSpPr/>
            <p:nvPr/>
          </p:nvSpPr>
          <p:spPr bwMode="gray">
            <a:xfrm>
              <a:off x="4322477" y="246382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DD8D61-E7AE-EB5C-7914-9FBFBD632D4A}"/>
                </a:ext>
              </a:extLst>
            </p:cNvPr>
            <p:cNvSpPr/>
            <p:nvPr/>
          </p:nvSpPr>
          <p:spPr bwMode="gray">
            <a:xfrm>
              <a:off x="3770032" y="2344826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DFC3D2-0593-2917-75EC-0A477E5EDDCB}"/>
                </a:ext>
              </a:extLst>
            </p:cNvPr>
            <p:cNvSpPr/>
            <p:nvPr/>
          </p:nvSpPr>
          <p:spPr bwMode="gray">
            <a:xfrm>
              <a:off x="4385056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A4C597-C124-7B62-4493-F4001ECEBB4F}"/>
                </a:ext>
              </a:extLst>
            </p:cNvPr>
            <p:cNvSpPr/>
            <p:nvPr/>
          </p:nvSpPr>
          <p:spPr bwMode="gray">
            <a:xfrm>
              <a:off x="2534838" y="427741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43E9-1B46-865E-0A46-FDDAED53F1CA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F2A4FF-0BFC-7419-2FDE-2E8C73A5B99B}"/>
                </a:ext>
              </a:extLst>
            </p:cNvPr>
            <p:cNvSpPr/>
            <p:nvPr/>
          </p:nvSpPr>
          <p:spPr bwMode="gray">
            <a:xfrm>
              <a:off x="2860258" y="381787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9DEE532-4EAF-AF16-2E77-C8584CD3DC82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4A21F4E-5A33-5FD8-7B71-4281ACE9E4F5}"/>
                </a:ext>
              </a:extLst>
            </p:cNvPr>
            <p:cNvSpPr/>
            <p:nvPr/>
          </p:nvSpPr>
          <p:spPr bwMode="gray">
            <a:xfrm>
              <a:off x="2000957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870BAF-17D3-74C1-F34B-4C90A00B7236}"/>
                </a:ext>
              </a:extLst>
            </p:cNvPr>
            <p:cNvSpPr/>
            <p:nvPr/>
          </p:nvSpPr>
          <p:spPr bwMode="gray">
            <a:xfrm>
              <a:off x="2688850" y="32510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845A997-7003-F7F3-615A-9A85F587833C}"/>
              </a:ext>
            </a:extLst>
          </p:cNvPr>
          <p:cNvGrpSpPr/>
          <p:nvPr/>
        </p:nvGrpSpPr>
        <p:grpSpPr>
          <a:xfrm>
            <a:off x="8192485" y="3429000"/>
            <a:ext cx="1711735" cy="1680788"/>
            <a:chOff x="8364388" y="3429000"/>
            <a:chExt cx="1711735" cy="168078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B08630E-A723-B9DC-EC68-48E8BE8C9A89}"/>
                </a:ext>
              </a:extLst>
            </p:cNvPr>
            <p:cNvGrpSpPr/>
            <p:nvPr/>
          </p:nvGrpSpPr>
          <p:grpSpPr>
            <a:xfrm>
              <a:off x="8926794" y="3906428"/>
              <a:ext cx="647535" cy="773666"/>
              <a:chOff x="8726238" y="3910510"/>
              <a:chExt cx="647535" cy="773666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CECFB40-1A08-C58A-E3BC-F4520F3DC7A1}"/>
                  </a:ext>
                </a:extLst>
              </p:cNvPr>
              <p:cNvCxnSpPr>
                <a:cxnSpLocks/>
                <a:stCxn id="24" idx="7"/>
                <a:endCxn id="25" idx="3"/>
              </p:cNvCxnSpPr>
              <p:nvPr/>
            </p:nvCxnSpPr>
            <p:spPr>
              <a:xfrm flipV="1">
                <a:off x="8807929" y="3938549"/>
                <a:ext cx="444785" cy="629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3AAC1B9-75FA-66E2-4799-08EFE1486F42}"/>
                  </a:ext>
                </a:extLst>
              </p:cNvPr>
              <p:cNvCxnSpPr>
                <a:cxnSpLocks/>
                <a:stCxn id="18" idx="0"/>
                <a:endCxn id="19" idx="4"/>
              </p:cNvCxnSpPr>
              <p:nvPr/>
            </p:nvCxnSpPr>
            <p:spPr>
              <a:xfrm flipH="1" flipV="1">
                <a:off x="8856758" y="3910510"/>
                <a:ext cx="363498" cy="77366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D3D7DFDF-13D4-830E-8098-1B0CAF6D0E8E}"/>
                  </a:ext>
                </a:extLst>
              </p:cNvPr>
              <p:cNvCxnSpPr>
                <a:cxnSpLocks/>
                <a:stCxn id="22" idx="6"/>
                <a:endCxn id="21" idx="2"/>
              </p:cNvCxnSpPr>
              <p:nvPr/>
            </p:nvCxnSpPr>
            <p:spPr>
              <a:xfrm>
                <a:off x="8726238" y="4215127"/>
                <a:ext cx="647535" cy="17394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A04564-A3DF-457B-9CC6-95FAEF531746}"/>
                  </a:ext>
                </a:extLst>
              </p:cNvPr>
              <p:cNvSpPr/>
              <p:nvPr/>
            </p:nvSpPr>
            <p:spPr bwMode="gray">
              <a:xfrm>
                <a:off x="8938005" y="4212894"/>
                <a:ext cx="130519" cy="121165"/>
              </a:xfrm>
              <a:prstGeom prst="ellipse">
                <a:avLst/>
              </a:prstGeom>
              <a:solidFill>
                <a:srgbClr val="FF0000"/>
              </a:solidFill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73F0735-6023-D220-D468-DC701BC75D9D}"/>
                </a:ext>
              </a:extLst>
            </p:cNvPr>
            <p:cNvSpPr/>
            <p:nvPr/>
          </p:nvSpPr>
          <p:spPr bwMode="gray">
            <a:xfrm>
              <a:off x="8364388" y="3429000"/>
              <a:ext cx="1711735" cy="1680788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FAC9E2-9190-0506-A887-27FB55CB6506}"/>
              </a:ext>
            </a:extLst>
          </p:cNvPr>
          <p:cNvGrpSpPr/>
          <p:nvPr/>
        </p:nvGrpSpPr>
        <p:grpSpPr>
          <a:xfrm>
            <a:off x="10118062" y="2054905"/>
            <a:ext cx="1305339" cy="1272208"/>
            <a:chOff x="10118062" y="2054905"/>
            <a:chExt cx="1305339" cy="127220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EA279DF-B37A-83C2-FB12-7B74C77F8E9E}"/>
                </a:ext>
              </a:extLst>
            </p:cNvPr>
            <p:cNvSpPr/>
            <p:nvPr/>
          </p:nvSpPr>
          <p:spPr bwMode="gray">
            <a:xfrm>
              <a:off x="10705473" y="2630427"/>
              <a:ext cx="130519" cy="121165"/>
            </a:xfrm>
            <a:prstGeom prst="ellipse">
              <a:avLst/>
            </a:prstGeom>
            <a:solidFill>
              <a:srgbClr val="FF0000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10EBC1-E095-1EC5-5FA7-5C7093AE930F}"/>
                </a:ext>
              </a:extLst>
            </p:cNvPr>
            <p:cNvSpPr/>
            <p:nvPr/>
          </p:nvSpPr>
          <p:spPr bwMode="gray">
            <a:xfrm>
              <a:off x="10118062" y="2054905"/>
              <a:ext cx="1305339" cy="1272208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33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Template 2025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latin typeface="+mn-lt"/>
            <a:ea typeface="72 Brand" pitchFamily="34" charset="-128"/>
            <a:cs typeface="72 Brand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72 Brand" pitchFamily="34" charset="-128"/>
            <a:cs typeface="72 Brand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6" id="{6EE3CE7A-E618-354C-A911-C8B540FBF846}" vid="{D6A1CD9D-FAE1-404C-ADBB-39144CF68697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Contact xmlns="47fc58d8-9f4b-4bc8-b278-c3cb6f298023">
      <UserInfo>
        <DisplayName/>
        <AccountId xsi:nil="true"/>
        <AccountType/>
      </UserInfo>
    </ResponsibleContact>
  </documentManagement>
</p:properties>
</file>

<file path=customXml/item1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F0F9DCBF1E94796646FCF98A7C072" ma:contentTypeVersion="13" ma:contentTypeDescription="Create a new document." ma:contentTypeScope="" ma:versionID="5b306df2387467d165757eb5a8cdddaa">
  <xsd:schema xmlns:xsd="http://www.w3.org/2001/XMLSchema" xmlns:xs="http://www.w3.org/2001/XMLSchema" xmlns:p="http://schemas.microsoft.com/office/2006/metadata/properties" xmlns:ns2="0e00d59e-b0d2-4e67-be34-67e465b0fbed" xmlns:ns3="47fc58d8-9f4b-4bc8-b278-c3cb6f298023" targetNamespace="http://schemas.microsoft.com/office/2006/metadata/properties" ma:root="true" ma:fieldsID="eebd9c38828bcd412c0ba6e1c1867684" ns2:_="" ns3:_="">
    <xsd:import namespace="0e00d59e-b0d2-4e67-be34-67e465b0fbed"/>
    <xsd:import namespace="47fc58d8-9f4b-4bc8-b278-c3cb6f29802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ResponsibleContact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0d59e-b0d2-4e67-be34-67e465b0fb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fc58d8-9f4b-4bc8-b278-c3cb6f298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sponsibleContact" ma:index="17" nillable="true" ma:displayName="Responsible Contact" ma:format="Dropdown" ma:list="UserInfo" ma:SharePointGroup="0" ma:internalName="Responsible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TemplateConfiguration><![CDATA[{"slideVersion":4,"isValidatorEnabled":false,"isLocked":false,"elementsMetadata":[],"slideId":"638373043998113631","enableDocumentContentUpdater":false,"version":"2.0"}]]></TemplafySlideTemplateConfiguration>
</file>

<file path=customXml/item2.xml><?xml version="1.0" encoding="utf-8"?>
<TemplafySlideTemplateConfiguration><![CDATA[{"slideVersion":22,"isValidatorEnabled":false,"isLocked":false,"elementsMetadata":[],"slideId":"638331234103040955","enableDocumentContentUpdater":false,"version":"2.0"}]]></TemplafySlideTemplateConfiguration>
</file>

<file path=customXml/item3.xml><?xml version="1.0" encoding="utf-8"?>
<TemplafySlideTemplateConfiguration><![CDATA[{"slideVersion":18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4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bNSU3Pw4Gyc4shCtJaykrx0wvtlxo5J8zr5MhVcSZRA="},{"name":"Date","value":"ezZjYwLaSvb6NPMZgHXeWg=="},{"name":"SpeakerName","value":"LU3urGVwchC5tPCuErPahw=="},{"name":"Email","value":"wE+s8fdhNCaiXuC1E15vlQ=="}]}]]></TemplafyFormConfiguration>
</file>

<file path=customXml/item5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6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7.xml><?xml version="1.0" encoding="utf-8"?>
<TemplafyTemplateConfiguration><![CDATA[{"elementsMetadata":[{"type":"shape","id":"09ae5736-7ba4-4d7c-aeb2-a7b5a20185a7","elementConfiguration":{"binding":"{{ DataSources.Classification[Form.Classification.Name].Display}}","type":"text","disableUpdates":false}},{"type":"shape","id":"bb99b3bf-535f-4e22-a25c-8b08629e6819","elementConfiguration":{"inheritDimensions":"{{InheritDimensions.InheritNone}}","width":"","height":"1 cm","image":"{{Form.SAPLogo.SubbrandBlue}}","visibility":"","type":"image","disableUpdates":false}},{"type":"shape","id":"05e0d095-aa7b-43b8-93fb-e990e37478a8","elementConfiguration":{"binding":"{{Form.Classification.Display}}","visibility":"","type":"text","disableUpdates":false}},{"type":"shape","id":"bbdde951-c6c3-4416-bd57-0a30566cb81d","elementConfiguration":{"binding":"{{Form.Classification.Display}}","visibility":"","type":"text","disableUpdates":false}},{"type":"shape","id":"78c872fb-0b13-4e27-9500-7340ad1cd46e","elementConfiguration":{"inheritDimensions":"{{InheritDimensions.InheritNone}}","width":"","height":"1 cm","image":"{{Form.SAPLogo.SubbrandBlack}}","visibility":"","type":"image","disableUpdates":false}},{"type":"shape","id":"00a019b4-5e49-45f4-8c19-d2f4a000265a","elementConfiguration":{"inheritDimensions":"{{InheritDimensions.InheritNone}}","width":"","height":"1 cm","image":"{{Form.SAPLogo.SubbrandWhite}}","visibility":"","type":"image","disableUpdates":false}},{"type":"shape","id":"26610841-945e-4adf-bfe7-fe1b68685cf2","elementConfiguration":{"binding":"{{Form.Classification.Display}}","visibility":"","type":"text","disableUpdates":false}},{"type":"shape","id":"586a539b-7c75-4c56-89c7-50f1b60dfce6","elementConfiguration":{"inheritDimensions":"{{InheritDimensions.InheritNone}}","width":"","height":"1 cm","image":"{{Form.SAPLogo.SubbrandBlue}}","visibility":"","type":"image","disableUpdates":false}},{"type":"shape","id":"d0a4faa7-dd41-418f-8762-94d7fc8784e2","elementConfiguration":{"binding":"{{Form.Classification.Display}}","visibility":"","type":"text","disableUpdates":false}},{"type":"shape","id":"febbe9b5-2fd3-4dff-bddc-3643e366a8a5","elementConfiguration":{"inheritDimensions":"{{InheritDimensions.InheritNone}}","width":"","height":"1 cm","image":"{{Form.SAPLogo.SubbrandBlue}}","visibility":"","type":"image","disableUpdates":false}},{"type":"shape","id":"97ff31cf-5c4f-46a1-bbe4-b2261f242bdf","elementConfiguration":{"binding":"{{Form.Classification.Display}}","visibility":"","type":"text","disableUpdates":false}},{"type":"shape","id":"17d25285-1327-4aba-954e-f607dccbbbda","elementConfiguration":{"inheritDimensions":"{{InheritDimensions.InheritNone}}","width":"","height":"1 cm","image":"{{Form.SAPLogo.SubbrandBlue}}","visibility":"","type":"image","disableUpdates":false}},{"type":"shape","id":"378636f2-8d39-49a4-848c-62cd300eddd4","elementConfiguration":{"binding":"{{Form.Classification.Display}}","visibility":"","type":"text","disableUpdates":false}},{"type":"shape","id":"edd1fe0d-b808-4ad9-8e82-6f2363345951","elementConfiguration":{"inheritDimensions":"{{InheritDimensions.InheritNone}}","width":"","height":"1 cm","image":"{{Form.SAPLogo.SubbrandWhite}}","visibility":"","type":"image","disableUpdates":false}},{"type":"shape","id":"c39b60ed-f3d2-4c51-b0f2-64a09b1b160b","elementConfiguration":{"binding":"{{Form.Classification.Display}}","visibility":"","type":"text","disableUpdates":false}},{"type":"shape","id":"80084327-27ff-4922-b0e6-39d30b4aa52a","elementConfiguration":{"binding":"{{DataSources.PPTCopyRight[\"Slide 5 copyright\"].CopyrightMessage}}","visibility":"","type":"text","disableUpdates":false}},{"type":"shape","id":"1cf34401-2aff-4e09-a00a-23c81697e361","elementConfiguration":{"inheritDimensions":"{{InheritDimensions.InheritNone}}","width":"","height":"1 cm","image":"{{Form.SAPLogo.SubbrandBlack}}","visibility":"","type":"image","disableUpdates":false}},{"type":"shape","id":"b1c0382e-87a8-4da8-a9f2-6447976c98a9","elementConfiguration":{"binding":"{{Form.Classification.Display}}","visibility":"","type":"text","disableUpdates":false}},{"type":"shape","id":"52d614ca-1abc-45af-ad01-a1d65e44a3d7","elementConfiguration":{"inheritDimensions":"{{InheritDimensions.InheritNone}}","width":"","height":"1 cm","image":"{{Form.SAPLogo.SubbrandWhite}}","visibility":"","type":"image","disableUpdates":false}},{"type":"shape","id":"8a7b27e4-f100-478b-9927-3fdb2338aee2","elementConfiguration":{"binding":"{{Form.Classification.Display}}","visibility":"","type":"text","disableUpdates":false}},{"type":"shape","id":"bea4bce9-fb5f-4db9-96bc-4072e6898bf2","elementConfiguration":{"inheritDimensions":"{{InheritDimensions.InheritNone}}","width":"","height":"1 cm","image":"{{Form.SAPLogo.SubbrandBlack}}","visibility":"","type":"image","disableUpdates":false}},{"type":"shape","id":"528fff4a-32f4-4944-b825-73b9af1fba2d","elementConfiguration":{"binding":"{{Form.Classification.Display}}","visibility":"","type":"text","disableUpdates":false}},{"type":"shape","id":"f19fcf9d-e2c1-4a5e-85c9-7b8754cfd8bc","elementConfiguration":{"inheritDimensions":"{{InheritDimensions.InheritNone}}","width":"","height":"1 cm","image":"{{Form.SAPLogo.SubbrandWhite}}","visibility":"","type":"image","disableUpdates":false}},{"type":"shape","id":"f65d2242-5a25-427e-be15-82a593aabb5f","elementConfiguration":{"binding":"{{Form.Classification.Display}}","visibility":"","type":"text","disableUpdates":false}},{"type":"shape","id":"22e0a965-7e28-4216-821a-6ef4129e8b92","elementConfiguration":{"inheritDimensions":"{{InheritDimensions.InheritNone}}","width":"","height":"1 cm","image":"{{Form.SAPLogo.SubbrandWhite}}","visibility":"","type":"image","disableUpdates":false}},{"type":"shape","id":"2a84c616-6398-41eb-890b-ee6a1107ddbb","elementConfiguration":{"binding":"{{Form.Classification.Display}}","visibility":"","type":"text","disableUpdates":false}},{"type":"shape","id":"063ddeb6-f8f9-4f66-b0a2-bd9a1a257cb4","elementConfiguration":{"binding":"{{StringJoin(\", \", Form.SpeakerName,\"SAP\")}}","type":"text","disableUpdates":false}},{"type":"shape","id":"de6c6996-25e3-456f-a817-be3f41d41d39","elementConfiguration":{"binding":"{{FormatDateTime(Form.Date,\"MMMM dd, yyyy\",\"en-US\")}}","type":"text","disableUpdates":false}},{"type":"shape","id":"80b0e101-ab12-4f8f-8017-8e890e86decc","elementConfiguration":{"binding":"{{StringJoin(\", \", Form.SpeakerName,\"SAP\")}}","type":"text","disableUpdates":false}},{"type":"shape","id":"9bf9e942-e2c7-442a-af90-c53c0886f502","elementConfiguration":{"binding":"{{FormatDateTime(Form.Date,\"MMMM dd, yyyy\",\"en-US\")}}","type":"text","disableUpdates":false}},{"type":"shape","id":"f0fa7bfd-dfb0-45bc-a63d-86896d882293","elementConfiguration":{"binding":"{{StringJoin(\", \", Form.SpeakerName,\"SAP\")}}","type":"text","disableUpdates":false}},{"type":"shape","id":"f83d2670-0a2a-4979-97a5-5bc4d0850217","elementConfiguration":{"binding":"{{FormatDateTime(Form.Date,\"MMMM dd, yyyy\",\"en-US\")}}","type":"text","disableUpdates":false}},{"type":"shape","id":"d7bf78e0-b296-49dc-9b3a-7f6bf86234c9","elementConfiguration":{"binding":"{{StringJoin(\", \", Form.SpeakerName,\"SAP\")}}","type":"text","disableUpdates":false}},{"type":"shape","id":"f2fe0d32-6a1f-46d3-86df-0a45476ae070","elementConfiguration":{"binding":"{{FormatDateTime(Form.Date,\"MMMM dd, yyyy\",\"en-US\")}}","type":"text","disableUpdates":false}},{"type":"shape","id":"e694c23f-fe12-4eec-9acb-64f362bb1350","elementConfiguration":{"binding":"{{StringJoin(\", \", Form.SpeakerName,\"SAP\")}}","type":"text","disableUpdates":false}},{"type":"shape","id":"f02c8855-de59-4953-8679-8c08bbd36ab5","elementConfiguration":{"binding":"{{FormatDateTime(Form.Date,\"MMMM dd, yyyy\",\"en-US\")}}","type":"text","disableUpdates":false}},{"type":"shape","id":"95111fb6-ecf3-4ea1-99a5-910ff1a7bf6c","elementConfiguration":{"binding":"{{StringJoin(\", \", Form.SpeakerName,\"SAP\")}}","type":"text","disableUpdates":false}},{"type":"shape","id":"427fd9d7-b185-41a4-9c22-3e0d78984bc7","elementConfiguration":{"binding":"{{FormatDateTime(Form.Date,\"MMMM dd, yyyy\",\"en-US\")}}","type":"text","disableUpdates":false}},{"type":"shape","id":"d6df052c-e70a-44d8-bcd6-a514eb6b3bef","elementConfiguration":{"binding":"{{Form.SpeakerName}}","type":"text","disableUpdates":false}},{"type":"shape","id":"986bd662-74da-4861-b7ba-90db1808fef5","elementConfiguration":{"binding":"{{Form.Email}}","type":"text","disableUpdates":false}}],"transformationConfigurations":[],"templateName":"SAP Template 2025","templateDescription":"","enableDocumentContentUpdater":true,"version":"2.0"}]]></Templafy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TemplateConfiguration><![CDATA[{"slideVersion":20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1560684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C1422F45-04DB-421D-8796-270006657806}">
  <ds:schemaRefs>
    <ds:schemaRef ds:uri="http://schemas.microsoft.com/office/2006/metadata/properties"/>
    <ds:schemaRef ds:uri="0e00d59e-b0d2-4e67-be34-67e465b0fbed"/>
    <ds:schemaRef ds:uri="47fc58d8-9f4b-4bc8-b278-c3cb6f298023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www.w3.org/XML/1998/namespace"/>
    <ds:schemaRef ds:uri="http://purl.org/dc/dcmitype/"/>
    <ds:schemaRef ds:uri="http://purl.org/dc/elements/1.1/"/>
  </ds:schemaRefs>
</ds:datastoreItem>
</file>

<file path=customXml/itemProps10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11.xml><?xml version="1.0" encoding="utf-8"?>
<ds:datastoreItem xmlns:ds="http://schemas.openxmlformats.org/officeDocument/2006/customXml" ds:itemID="{B3812128-B7DF-461F-A8F2-831754A1D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00d59e-b0d2-4e67-be34-67e465b0fbed"/>
    <ds:schemaRef ds:uri="47fc58d8-9f4b-4bc8-b278-c3cb6f2980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2.xml><?xml version="1.0" encoding="utf-8"?>
<ds:datastoreItem xmlns:ds="http://schemas.openxmlformats.org/officeDocument/2006/customXml" ds:itemID="{1113AA6A-6700-40AD-8F20-57DD4A1A44B1}">
  <ds:schemaRefs/>
</ds:datastoreItem>
</file>

<file path=customXml/itemProps13.xml><?xml version="1.0" encoding="utf-8"?>
<ds:datastoreItem xmlns:ds="http://schemas.openxmlformats.org/officeDocument/2006/customXml" ds:itemID="{6F108D6A-CD5B-43FB-B433-B455D1CD5D83}">
  <ds:schemaRefs/>
</ds:datastoreItem>
</file>

<file path=customXml/itemProps2.xml><?xml version="1.0" encoding="utf-8"?>
<ds:datastoreItem xmlns:ds="http://schemas.openxmlformats.org/officeDocument/2006/customXml" ds:itemID="{FB3CBE98-0F50-4DCC-AB6D-9CE0DBAA75FF}">
  <ds:schemaRefs/>
</ds:datastoreItem>
</file>

<file path=customXml/itemProps3.xml><?xml version="1.0" encoding="utf-8"?>
<ds:datastoreItem xmlns:ds="http://schemas.openxmlformats.org/officeDocument/2006/customXml" ds:itemID="{3E4381A6-8E2C-574D-B48E-536A53B18F66}">
  <ds:schemaRefs/>
</ds:datastoreItem>
</file>

<file path=customXml/itemProps4.xml><?xml version="1.0" encoding="utf-8"?>
<ds:datastoreItem xmlns:ds="http://schemas.openxmlformats.org/officeDocument/2006/customXml" ds:itemID="{CC49FFC8-2FF3-4057-96F0-3BCD1A4F0351}">
  <ds:schemaRefs/>
</ds:datastoreItem>
</file>

<file path=customXml/itemProps5.xml><?xml version="1.0" encoding="utf-8"?>
<ds:datastoreItem xmlns:ds="http://schemas.openxmlformats.org/officeDocument/2006/customXml" ds:itemID="{47869D81-24A3-1649-A7BC-E604AE89024C}">
  <ds:schemaRefs/>
</ds:datastoreItem>
</file>

<file path=customXml/itemProps6.xml><?xml version="1.0" encoding="utf-8"?>
<ds:datastoreItem xmlns:ds="http://schemas.openxmlformats.org/officeDocument/2006/customXml" ds:itemID="{5E726EAB-FE30-4F4D-A478-DE4759D9A12E}">
  <ds:schemaRefs/>
</ds:datastoreItem>
</file>

<file path=customXml/itemProps7.xml><?xml version="1.0" encoding="utf-8"?>
<ds:datastoreItem xmlns:ds="http://schemas.openxmlformats.org/officeDocument/2006/customXml" ds:itemID="{626BBCBB-1894-4E66-BA48-9E91CE3ACBA0}">
  <ds:schemaRefs/>
</ds:datastoreItem>
</file>

<file path=customXml/itemProps8.xml><?xml version="1.0" encoding="utf-8"?>
<ds:datastoreItem xmlns:ds="http://schemas.openxmlformats.org/officeDocument/2006/customXml" ds:itemID="{8D60027D-B63E-433E-BB56-64F598DA4B11}">
  <ds:schemaRefs/>
</ds:datastoreItem>
</file>

<file path=customXml/itemProps9.xml><?xml version="1.0" encoding="utf-8"?>
<ds:datastoreItem xmlns:ds="http://schemas.openxmlformats.org/officeDocument/2006/customXml" ds:itemID="{F444086E-23D4-43AE-9B84-AA7543534A6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3472</TotalTime>
  <Words>1433</Words>
  <Application>Microsoft Macintosh PowerPoint</Application>
  <PresentationFormat>Custom</PresentationFormat>
  <Paragraphs>272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72 Brand</vt:lpstr>
      <vt:lpstr>Cambria Math</vt:lpstr>
      <vt:lpstr>Wingdings</vt:lpstr>
      <vt:lpstr>Courier New</vt:lpstr>
      <vt:lpstr>72 Brand Medium</vt:lpstr>
      <vt:lpstr>Arial Unicode MS</vt:lpstr>
      <vt:lpstr>Wingdings</vt:lpstr>
      <vt:lpstr>Symbol</vt:lpstr>
      <vt:lpstr>Arial</vt:lpstr>
      <vt:lpstr>SAP Template 2025</vt:lpstr>
      <vt:lpstr>Evaluationsmetriken von ML Algorithmen</vt:lpstr>
      <vt:lpstr>Agenda</vt:lpstr>
      <vt:lpstr>Clustering</vt:lpstr>
      <vt:lpstr>Clustering</vt:lpstr>
      <vt:lpstr>PowerPoint Presentation</vt:lpstr>
      <vt:lpstr>PowerPoint Presentation</vt:lpstr>
      <vt:lpstr>Evaluationsmetirken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Clustering</vt:lpstr>
      <vt:lpstr>Klassifikation</vt:lpstr>
      <vt:lpstr>Klassifikation</vt:lpstr>
      <vt:lpstr>Klassifikation</vt:lpstr>
      <vt:lpstr>Verwendeter  Algorithmus</vt:lpstr>
      <vt:lpstr>Visualisierung</vt:lpstr>
      <vt:lpstr>Evaluationsmetriken</vt:lpstr>
      <vt:lpstr>Evaluationsmetriken</vt:lpstr>
      <vt:lpstr>Demo Klassifikation</vt:lpstr>
      <vt:lpstr>Regression</vt:lpstr>
      <vt:lpstr>PowerPoint Presentation</vt:lpstr>
      <vt:lpstr>PowerPoint Presentation</vt:lpstr>
      <vt:lpstr>Evaluationsmetriken</vt:lpstr>
      <vt:lpstr>Evaluationsmetriken</vt:lpstr>
      <vt:lpstr>Demo Regression</vt:lpstr>
      <vt:lpstr>Thank you.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/>
  <cp:keywords>2024/16:9/white</cp:keywords>
  <dc:description/>
  <cp:lastModifiedBy>Feser, Jens</cp:lastModifiedBy>
  <cp:revision>42</cp:revision>
  <dcterms:created xsi:type="dcterms:W3CDTF">2025-06-24T08:03:34Z</dcterms:created>
  <dcterms:modified xsi:type="dcterms:W3CDTF">2025-06-26T17:56:07Z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1101452479</vt:i4>
  </property>
  <property fmtid="{D5CDD505-2E9C-101B-9397-08002B2CF9AE}" pid="3" name="_NewReviewCycle">
    <vt:lpwstr/>
  </property>
  <property fmtid="{D5CDD505-2E9C-101B-9397-08002B2CF9AE}" pid="4" name="_EmailSubject">
    <vt:lpwstr>SAP - PPT Exploration (Updated)</vt:lpwstr>
  </property>
  <property fmtid="{D5CDD505-2E9C-101B-9397-08002B2CF9AE}" pid="5" name="_PreviousAdHocReviewCycleID">
    <vt:i4>1357826825</vt:i4>
  </property>
  <property fmtid="{D5CDD505-2E9C-101B-9397-08002B2CF9AE}" pid="6" name="ContentTypeId">
    <vt:lpwstr>0x010100615F0F9DCBF1E94796646FCF98A7C072</vt:lpwstr>
  </property>
  <property fmtid="{D5CDD505-2E9C-101B-9397-08002B2CF9AE}" pid="7" name="TemplafyTimeStamp">
    <vt:lpwstr>2025-02-17T09:56:58</vt:lpwstr>
  </property>
  <property fmtid="{D5CDD505-2E9C-101B-9397-08002B2CF9AE}" pid="8" name="TemplafyTenantId">
    <vt:lpwstr>sap</vt:lpwstr>
  </property>
  <property fmtid="{D5CDD505-2E9C-101B-9397-08002B2CF9AE}" pid="9" name="TemplafyTemplateId">
    <vt:lpwstr>743088030174412800</vt:lpwstr>
  </property>
  <property fmtid="{D5CDD505-2E9C-101B-9397-08002B2CF9AE}" pid="10" name="TemplafyUserProfileId">
    <vt:lpwstr>637963761423294561</vt:lpwstr>
  </property>
  <property fmtid="{D5CDD505-2E9C-101B-9397-08002B2CF9AE}" pid="11" name="TemplafyLanguageCode">
    <vt:lpwstr>en-US</vt:lpwstr>
  </property>
  <property fmtid="{D5CDD505-2E9C-101B-9397-08002B2CF9AE}" pid="12" name="TemplafyFromBlank">
    <vt:bool>false</vt:bool>
  </property>
</Properties>
</file>